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70" r:id="rId4"/>
    <p:sldId id="271" r:id="rId5"/>
    <p:sldId id="272" r:id="rId6"/>
    <p:sldId id="274" r:id="rId7"/>
    <p:sldId id="27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1B2D"/>
    <a:srgbClr val="231F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3" autoAdjust="0"/>
    <p:restoredTop sz="94660"/>
  </p:normalViewPr>
  <p:slideViewPr>
    <p:cSldViewPr snapToGrid="0">
      <p:cViewPr varScale="1">
        <p:scale>
          <a:sx n="86" d="100"/>
          <a:sy n="86" d="100"/>
        </p:scale>
        <p:origin x="562" y="58"/>
      </p:cViewPr>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igfs\Denetim\Yat&#305;r&#305;mc&#305;%20&#304;li&#351;kileri%20ve%20Sunumlar&#305;\T&#252;rk&#231;e\2023\31.03.2023\31.03.2023_Analiz_Datagat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Arial" pitchFamily="34" charset="0"/>
                <a:cs typeface="Arial" pitchFamily="34" charset="0"/>
              </a:defRPr>
            </a:pPr>
            <a:r>
              <a:rPr lang="tr-TR" sz="1400"/>
              <a:t>(Bin </a:t>
            </a:r>
            <a:r>
              <a:rPr lang="en-US" sz="1400"/>
              <a:t>TL</a:t>
            </a:r>
            <a:r>
              <a:rPr lang="tr-TR" sz="1400"/>
              <a:t>)</a:t>
            </a:r>
            <a:endParaRPr lang="en-US" sz="1400"/>
          </a:p>
        </c:rich>
      </c:tx>
      <c:overlay val="0"/>
    </c:title>
    <c:autoTitleDeleted val="0"/>
    <c:view3D>
      <c:rotX val="15"/>
      <c:rotY val="20"/>
      <c:depthPercent val="100"/>
      <c:rAngAx val="1"/>
    </c:view3D>
    <c:floor>
      <c:thickness val="0"/>
      <c:spPr>
        <a:noFill/>
        <a:ln w="9525">
          <a:noFill/>
        </a:ln>
      </c:spPr>
    </c:floor>
    <c:sideWall>
      <c:thickness val="0"/>
      <c:spPr>
        <a:noFill/>
        <a:ln w="25400">
          <a:noFill/>
        </a:ln>
      </c:spPr>
    </c:sideWall>
    <c:backWall>
      <c:thickness val="0"/>
      <c:spPr>
        <a:noFill/>
        <a:ln w="25400">
          <a:noFill/>
        </a:ln>
      </c:spPr>
    </c:backWall>
    <c:plotArea>
      <c:layout/>
      <c:bar3DChart>
        <c:barDir val="col"/>
        <c:grouping val="clustered"/>
        <c:varyColors val="1"/>
        <c:ser>
          <c:idx val="0"/>
          <c:order val="0"/>
          <c:tx>
            <c:strRef>
              <c:f>'Net Borç'!$B$22</c:f>
              <c:strCache>
                <c:ptCount val="1"/>
                <c:pt idx="0">
                  <c:v>TL(*)</c:v>
                </c:pt>
              </c:strCache>
            </c:strRef>
          </c:tx>
          <c:invertIfNegative val="0"/>
          <c:dPt>
            <c:idx val="0"/>
            <c:invertIfNegative val="0"/>
            <c:bubble3D val="0"/>
            <c:spPr>
              <a:solidFill>
                <a:schemeClr val="accent5">
                  <a:lumMod val="50000"/>
                </a:schemeClr>
              </a:solidFill>
            </c:spPr>
            <c:extLst>
              <c:ext xmlns:c16="http://schemas.microsoft.com/office/drawing/2014/chart" uri="{C3380CC4-5D6E-409C-BE32-E72D297353CC}">
                <c16:uniqueId val="{00000001-19D0-4ECD-97CF-28C2EBC33B8E}"/>
              </c:ext>
            </c:extLst>
          </c:dPt>
          <c:dPt>
            <c:idx val="1"/>
            <c:invertIfNegative val="0"/>
            <c:bubble3D val="0"/>
            <c:spPr>
              <a:solidFill>
                <a:schemeClr val="accent5">
                  <a:lumMod val="75000"/>
                </a:schemeClr>
              </a:solidFill>
            </c:spPr>
            <c:extLst>
              <c:ext xmlns:c16="http://schemas.microsoft.com/office/drawing/2014/chart" uri="{C3380CC4-5D6E-409C-BE32-E72D297353CC}">
                <c16:uniqueId val="{00000003-19D0-4ECD-97CF-28C2EBC33B8E}"/>
              </c:ext>
            </c:extLst>
          </c:dPt>
          <c:dPt>
            <c:idx val="2"/>
            <c:invertIfNegative val="0"/>
            <c:bubble3D val="0"/>
            <c:spPr>
              <a:solidFill>
                <a:schemeClr val="accent5">
                  <a:lumMod val="60000"/>
                  <a:lumOff val="40000"/>
                </a:schemeClr>
              </a:solidFill>
            </c:spPr>
            <c:extLst>
              <c:ext xmlns:c16="http://schemas.microsoft.com/office/drawing/2014/chart" uri="{C3380CC4-5D6E-409C-BE32-E72D297353CC}">
                <c16:uniqueId val="{00000005-19D0-4ECD-97CF-28C2EBC33B8E}"/>
              </c:ext>
            </c:extLst>
          </c:dPt>
          <c:dLbls>
            <c:dLbl>
              <c:idx val="0"/>
              <c:layout>
                <c:manualLayout>
                  <c:x val="2.5456691093822129E-3"/>
                  <c:y val="0.2400427093237311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9D0-4ECD-97CF-28C2EBC33B8E}"/>
                </c:ext>
              </c:extLst>
            </c:dLbl>
            <c:dLbl>
              <c:idx val="1"/>
              <c:layout>
                <c:manualLayout>
                  <c:x val="5.0356092680875611E-2"/>
                  <c:y val="-4.4510795491208802E-2"/>
                </c:manualLayout>
              </c:layout>
              <c:tx>
                <c:rich>
                  <a:bodyPr/>
                  <a:lstStyle/>
                  <a:p>
                    <a:fld id="{A881897F-7CAF-49B8-B92B-83D3ACF73268}" type="VALUE">
                      <a:rPr lang="en-US">
                        <a:solidFill>
                          <a:schemeClr val="tx1"/>
                        </a:solidFill>
                      </a:rPr>
                      <a:pPr/>
                      <a:t>[DEĞER]</a:t>
                    </a:fld>
                    <a:endParaRPr lang="tr-TR"/>
                  </a:p>
                </c:rich>
              </c:tx>
              <c:showLegendKey val="0"/>
              <c:showVal val="1"/>
              <c:showCatName val="0"/>
              <c:showSerName val="0"/>
              <c:showPercent val="0"/>
              <c:showBubbleSize val="0"/>
              <c:extLst>
                <c:ext xmlns:c15="http://schemas.microsoft.com/office/drawing/2012/chart" uri="{CE6537A1-D6FC-4f65-9D91-7224C49458BB}">
                  <c15:layout>
                    <c:manualLayout>
                      <c:w val="0.14654978714337746"/>
                      <c:h val="4.3069923527657906E-2"/>
                    </c:manualLayout>
                  </c15:layout>
                  <c15:dlblFieldTable/>
                  <c15:showDataLabelsRange val="0"/>
                </c:ext>
                <c:ext xmlns:c16="http://schemas.microsoft.com/office/drawing/2014/chart" uri="{C3380CC4-5D6E-409C-BE32-E72D297353CC}">
                  <c16:uniqueId val="{00000003-19D0-4ECD-97CF-28C2EBC33B8E}"/>
                </c:ext>
              </c:extLst>
            </c:dLbl>
            <c:dLbl>
              <c:idx val="2"/>
              <c:layout>
                <c:manualLayout>
                  <c:x val="9.1667271175831396E-4"/>
                  <c:y val="7.70894021537568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9D0-4ECD-97CF-28C2EBC33B8E}"/>
                </c:ext>
              </c:extLst>
            </c:dLbl>
            <c:spPr>
              <a:noFill/>
              <a:ln>
                <a:noFill/>
              </a:ln>
              <a:effectLst/>
            </c:spPr>
            <c:txPr>
              <a:bodyPr/>
              <a:lstStyle/>
              <a:p>
                <a:pPr algn="ctr">
                  <a:defRPr lang="tr-TR" sz="900" b="1" i="0" u="none" strike="noStrike" kern="1200" baseline="0">
                    <a:solidFill>
                      <a:schemeClr val="bg1"/>
                    </a:solidFill>
                    <a:latin typeface="Arial" pitchFamily="34" charset="0"/>
                    <a:ea typeface="+mn-ea"/>
                    <a:cs typeface="Arial" pitchFamily="34" charset="0"/>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'Net Borç'!$C$21:$E$21</c:f>
              <c:numCache>
                <c:formatCode>General</c:formatCode>
                <c:ptCount val="3"/>
                <c:pt idx="0">
                  <c:v>2020</c:v>
                </c:pt>
                <c:pt idx="1">
                  <c:v>2021</c:v>
                </c:pt>
                <c:pt idx="2">
                  <c:v>2022</c:v>
                </c:pt>
              </c:numCache>
            </c:numRef>
          </c:cat>
          <c:val>
            <c:numRef>
              <c:f>'Net Borç'!$C$22:$E$22</c:f>
              <c:numCache>
                <c:formatCode>#,##0_);[Black]\(#,##0\)</c:formatCode>
                <c:ptCount val="3"/>
                <c:pt idx="0">
                  <c:v>115369.83499999999</c:v>
                </c:pt>
                <c:pt idx="1">
                  <c:v>39993</c:v>
                </c:pt>
                <c:pt idx="2">
                  <c:v>-31577</c:v>
                </c:pt>
              </c:numCache>
            </c:numRef>
          </c:val>
          <c:extLst>
            <c:ext xmlns:c16="http://schemas.microsoft.com/office/drawing/2014/chart" uri="{C3380CC4-5D6E-409C-BE32-E72D297353CC}">
              <c16:uniqueId val="{00000006-19D0-4ECD-97CF-28C2EBC33B8E}"/>
            </c:ext>
          </c:extLst>
        </c:ser>
        <c:dLbls>
          <c:showLegendKey val="0"/>
          <c:showVal val="0"/>
          <c:showCatName val="0"/>
          <c:showSerName val="0"/>
          <c:showPercent val="0"/>
          <c:showBubbleSize val="0"/>
        </c:dLbls>
        <c:gapWidth val="150"/>
        <c:shape val="box"/>
        <c:axId val="1360109152"/>
        <c:axId val="1360112960"/>
        <c:axId val="0"/>
      </c:bar3DChart>
      <c:catAx>
        <c:axId val="1360109152"/>
        <c:scaling>
          <c:orientation val="minMax"/>
        </c:scaling>
        <c:delete val="0"/>
        <c:axPos val="b"/>
        <c:numFmt formatCode="General" sourceLinked="1"/>
        <c:majorTickMark val="out"/>
        <c:minorTickMark val="none"/>
        <c:tickLblPos val="low"/>
        <c:txPr>
          <a:bodyPr/>
          <a:lstStyle/>
          <a:p>
            <a:pPr>
              <a:defRPr sz="900">
                <a:latin typeface="Arial" pitchFamily="34" charset="0"/>
                <a:cs typeface="Arial" pitchFamily="34" charset="0"/>
              </a:defRPr>
            </a:pPr>
            <a:endParaRPr lang="tr-TR"/>
          </a:p>
        </c:txPr>
        <c:crossAx val="1360112960"/>
        <c:crosses val="autoZero"/>
        <c:auto val="1"/>
        <c:lblAlgn val="ctr"/>
        <c:lblOffset val="100"/>
        <c:noMultiLvlLbl val="0"/>
      </c:catAx>
      <c:valAx>
        <c:axId val="1360112960"/>
        <c:scaling>
          <c:orientation val="minMax"/>
          <c:max val="150000"/>
          <c:min val="-45000"/>
        </c:scaling>
        <c:delete val="0"/>
        <c:axPos val="l"/>
        <c:numFmt formatCode="#,##0_);[Black]\(#,##0\)" sourceLinked="1"/>
        <c:majorTickMark val="out"/>
        <c:minorTickMark val="none"/>
        <c:tickLblPos val="nextTo"/>
        <c:txPr>
          <a:bodyPr/>
          <a:lstStyle/>
          <a:p>
            <a:pPr>
              <a:defRPr>
                <a:latin typeface="Arial" pitchFamily="34" charset="0"/>
                <a:cs typeface="Arial" pitchFamily="34" charset="0"/>
              </a:defRPr>
            </a:pPr>
            <a:endParaRPr lang="tr-TR"/>
          </a:p>
        </c:txPr>
        <c:crossAx val="1360109152"/>
        <c:crosses val="autoZero"/>
        <c:crossBetween val="between"/>
      </c:valAx>
      <c:spPr>
        <a:noFill/>
        <a:ln w="25400">
          <a:noFill/>
        </a:ln>
      </c:spPr>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33377-6906-4E54-BEB1-86528CB8A7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AFFF2FE-1122-45D5-B933-C5BC9D0D31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426714-BB6E-48AA-804C-8AD3E380D0A7}"/>
              </a:ext>
            </a:extLst>
          </p:cNvPr>
          <p:cNvSpPr>
            <a:spLocks noGrp="1"/>
          </p:cNvSpPr>
          <p:nvPr>
            <p:ph type="dt" sz="half" idx="10"/>
          </p:nvPr>
        </p:nvSpPr>
        <p:spPr/>
        <p:txBody>
          <a:bodyPr/>
          <a:lstStyle/>
          <a:p>
            <a:fld id="{12F59FDD-F175-49A8-98B6-456B75694B18}" type="datetimeFigureOut">
              <a:rPr lang="en-US" smtClean="0"/>
              <a:t>5/30/2023</a:t>
            </a:fld>
            <a:endParaRPr lang="en-US"/>
          </a:p>
        </p:txBody>
      </p:sp>
      <p:sp>
        <p:nvSpPr>
          <p:cNvPr id="5" name="Footer Placeholder 4">
            <a:extLst>
              <a:ext uri="{FF2B5EF4-FFF2-40B4-BE49-F238E27FC236}">
                <a16:creationId xmlns:a16="http://schemas.microsoft.com/office/drawing/2014/main" id="{F9AD4956-53BC-4EE7-8104-AD24D4D2A6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92EEED-D08D-4FCA-ADB7-3C552144F841}"/>
              </a:ext>
            </a:extLst>
          </p:cNvPr>
          <p:cNvSpPr>
            <a:spLocks noGrp="1"/>
          </p:cNvSpPr>
          <p:nvPr>
            <p:ph type="sldNum" sz="quarter" idx="12"/>
          </p:nvPr>
        </p:nvSpPr>
        <p:spPr/>
        <p:txBody>
          <a:bodyPr/>
          <a:lstStyle/>
          <a:p>
            <a:fld id="{8C7E926A-698E-43B3-8107-61CB04276A5F}" type="slidenum">
              <a:rPr lang="en-US" smtClean="0"/>
              <a:t>‹#›</a:t>
            </a:fld>
            <a:endParaRPr lang="en-US"/>
          </a:p>
        </p:txBody>
      </p:sp>
    </p:spTree>
    <p:extLst>
      <p:ext uri="{BB962C8B-B14F-4D97-AF65-F5344CB8AC3E}">
        <p14:creationId xmlns:p14="http://schemas.microsoft.com/office/powerpoint/2010/main" val="1461944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D69AE-D1A3-4DB9-8D85-1D5CAA93B4F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744C4B4-5A72-433B-8ED4-3A6EC7D3CD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1254FF-A691-4B5D-8D7B-96128DCBA4DC}"/>
              </a:ext>
            </a:extLst>
          </p:cNvPr>
          <p:cNvSpPr>
            <a:spLocks noGrp="1"/>
          </p:cNvSpPr>
          <p:nvPr>
            <p:ph type="dt" sz="half" idx="10"/>
          </p:nvPr>
        </p:nvSpPr>
        <p:spPr/>
        <p:txBody>
          <a:bodyPr/>
          <a:lstStyle/>
          <a:p>
            <a:fld id="{12F59FDD-F175-49A8-98B6-456B75694B18}" type="datetimeFigureOut">
              <a:rPr lang="en-US" smtClean="0"/>
              <a:t>5/30/2023</a:t>
            </a:fld>
            <a:endParaRPr lang="en-US"/>
          </a:p>
        </p:txBody>
      </p:sp>
      <p:sp>
        <p:nvSpPr>
          <p:cNvPr id="5" name="Footer Placeholder 4">
            <a:extLst>
              <a:ext uri="{FF2B5EF4-FFF2-40B4-BE49-F238E27FC236}">
                <a16:creationId xmlns:a16="http://schemas.microsoft.com/office/drawing/2014/main" id="{03F4D301-355A-44A3-AD38-807253E7BD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6FEA62-0CFC-42D9-BE9B-90639780F07F}"/>
              </a:ext>
            </a:extLst>
          </p:cNvPr>
          <p:cNvSpPr>
            <a:spLocks noGrp="1"/>
          </p:cNvSpPr>
          <p:nvPr>
            <p:ph type="sldNum" sz="quarter" idx="12"/>
          </p:nvPr>
        </p:nvSpPr>
        <p:spPr/>
        <p:txBody>
          <a:bodyPr/>
          <a:lstStyle/>
          <a:p>
            <a:fld id="{8C7E926A-698E-43B3-8107-61CB04276A5F}" type="slidenum">
              <a:rPr lang="en-US" smtClean="0"/>
              <a:t>‹#›</a:t>
            </a:fld>
            <a:endParaRPr lang="en-US"/>
          </a:p>
        </p:txBody>
      </p:sp>
    </p:spTree>
    <p:extLst>
      <p:ext uri="{BB962C8B-B14F-4D97-AF65-F5344CB8AC3E}">
        <p14:creationId xmlns:p14="http://schemas.microsoft.com/office/powerpoint/2010/main" val="1200561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F2F153-740B-4B1B-8A00-960E4E15CF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9DDCD0-A62B-4F44-8878-D5A99AF5B7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2F82D0-C9C9-4425-8A8A-08D6C8AF2195}"/>
              </a:ext>
            </a:extLst>
          </p:cNvPr>
          <p:cNvSpPr>
            <a:spLocks noGrp="1"/>
          </p:cNvSpPr>
          <p:nvPr>
            <p:ph type="dt" sz="half" idx="10"/>
          </p:nvPr>
        </p:nvSpPr>
        <p:spPr/>
        <p:txBody>
          <a:bodyPr/>
          <a:lstStyle/>
          <a:p>
            <a:fld id="{12F59FDD-F175-49A8-98B6-456B75694B18}" type="datetimeFigureOut">
              <a:rPr lang="en-US" smtClean="0"/>
              <a:t>5/30/2023</a:t>
            </a:fld>
            <a:endParaRPr lang="en-US"/>
          </a:p>
        </p:txBody>
      </p:sp>
      <p:sp>
        <p:nvSpPr>
          <p:cNvPr id="5" name="Footer Placeholder 4">
            <a:extLst>
              <a:ext uri="{FF2B5EF4-FFF2-40B4-BE49-F238E27FC236}">
                <a16:creationId xmlns:a16="http://schemas.microsoft.com/office/drawing/2014/main" id="{C7EAFEAA-E0E8-4B21-AE28-774D799326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C708CA-2EAB-406A-945E-42CF97CC2AD2}"/>
              </a:ext>
            </a:extLst>
          </p:cNvPr>
          <p:cNvSpPr>
            <a:spLocks noGrp="1"/>
          </p:cNvSpPr>
          <p:nvPr>
            <p:ph type="sldNum" sz="quarter" idx="12"/>
          </p:nvPr>
        </p:nvSpPr>
        <p:spPr/>
        <p:txBody>
          <a:bodyPr/>
          <a:lstStyle/>
          <a:p>
            <a:fld id="{8C7E926A-698E-43B3-8107-61CB04276A5F}" type="slidenum">
              <a:rPr lang="en-US" smtClean="0"/>
              <a:t>‹#›</a:t>
            </a:fld>
            <a:endParaRPr lang="en-US"/>
          </a:p>
        </p:txBody>
      </p:sp>
    </p:spTree>
    <p:extLst>
      <p:ext uri="{BB962C8B-B14F-4D97-AF65-F5344CB8AC3E}">
        <p14:creationId xmlns:p14="http://schemas.microsoft.com/office/powerpoint/2010/main" val="276033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CCF3D-6A49-458C-A70C-AB5BF89276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8C7450-6186-4A75-9EB8-AB27876DD2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B761EE-0BFD-4220-9543-6DD2D1BBF083}"/>
              </a:ext>
            </a:extLst>
          </p:cNvPr>
          <p:cNvSpPr>
            <a:spLocks noGrp="1"/>
          </p:cNvSpPr>
          <p:nvPr>
            <p:ph type="dt" sz="half" idx="10"/>
          </p:nvPr>
        </p:nvSpPr>
        <p:spPr/>
        <p:txBody>
          <a:bodyPr/>
          <a:lstStyle/>
          <a:p>
            <a:fld id="{12F59FDD-F175-49A8-98B6-456B75694B18}" type="datetimeFigureOut">
              <a:rPr lang="en-US" smtClean="0"/>
              <a:t>5/30/2023</a:t>
            </a:fld>
            <a:endParaRPr lang="en-US"/>
          </a:p>
        </p:txBody>
      </p:sp>
      <p:sp>
        <p:nvSpPr>
          <p:cNvPr id="5" name="Footer Placeholder 4">
            <a:extLst>
              <a:ext uri="{FF2B5EF4-FFF2-40B4-BE49-F238E27FC236}">
                <a16:creationId xmlns:a16="http://schemas.microsoft.com/office/drawing/2014/main" id="{2B3BFB14-AE0B-44D0-BC0F-06CD4DFEA1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12911A-1E9C-43C5-905B-6F8B4CC9E131}"/>
              </a:ext>
            </a:extLst>
          </p:cNvPr>
          <p:cNvSpPr>
            <a:spLocks noGrp="1"/>
          </p:cNvSpPr>
          <p:nvPr>
            <p:ph type="sldNum" sz="quarter" idx="12"/>
          </p:nvPr>
        </p:nvSpPr>
        <p:spPr/>
        <p:txBody>
          <a:bodyPr/>
          <a:lstStyle/>
          <a:p>
            <a:fld id="{8C7E926A-698E-43B3-8107-61CB04276A5F}" type="slidenum">
              <a:rPr lang="en-US" smtClean="0"/>
              <a:t>‹#›</a:t>
            </a:fld>
            <a:endParaRPr lang="en-US"/>
          </a:p>
        </p:txBody>
      </p:sp>
    </p:spTree>
    <p:extLst>
      <p:ext uri="{BB962C8B-B14F-4D97-AF65-F5344CB8AC3E}">
        <p14:creationId xmlns:p14="http://schemas.microsoft.com/office/powerpoint/2010/main" val="180087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467A2-7CE0-4287-8C19-79A7CBDB71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211383-30B7-4AD3-B6E1-1407A4CB52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3F5642-89B7-4F12-8F27-01CFF62D3074}"/>
              </a:ext>
            </a:extLst>
          </p:cNvPr>
          <p:cNvSpPr>
            <a:spLocks noGrp="1"/>
          </p:cNvSpPr>
          <p:nvPr>
            <p:ph type="dt" sz="half" idx="10"/>
          </p:nvPr>
        </p:nvSpPr>
        <p:spPr/>
        <p:txBody>
          <a:bodyPr/>
          <a:lstStyle/>
          <a:p>
            <a:fld id="{12F59FDD-F175-49A8-98B6-456B75694B18}" type="datetimeFigureOut">
              <a:rPr lang="en-US" smtClean="0"/>
              <a:t>5/30/2023</a:t>
            </a:fld>
            <a:endParaRPr lang="en-US"/>
          </a:p>
        </p:txBody>
      </p:sp>
      <p:sp>
        <p:nvSpPr>
          <p:cNvPr id="5" name="Footer Placeholder 4">
            <a:extLst>
              <a:ext uri="{FF2B5EF4-FFF2-40B4-BE49-F238E27FC236}">
                <a16:creationId xmlns:a16="http://schemas.microsoft.com/office/drawing/2014/main" id="{9ED25FF8-89DD-4DF4-BAB3-92A65F1A6E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1B8CC2-4403-44FD-B724-C2ACEF154937}"/>
              </a:ext>
            </a:extLst>
          </p:cNvPr>
          <p:cNvSpPr>
            <a:spLocks noGrp="1"/>
          </p:cNvSpPr>
          <p:nvPr>
            <p:ph type="sldNum" sz="quarter" idx="12"/>
          </p:nvPr>
        </p:nvSpPr>
        <p:spPr/>
        <p:txBody>
          <a:bodyPr/>
          <a:lstStyle/>
          <a:p>
            <a:fld id="{8C7E926A-698E-43B3-8107-61CB04276A5F}" type="slidenum">
              <a:rPr lang="en-US" smtClean="0"/>
              <a:t>‹#›</a:t>
            </a:fld>
            <a:endParaRPr lang="en-US"/>
          </a:p>
        </p:txBody>
      </p:sp>
    </p:spTree>
    <p:extLst>
      <p:ext uri="{BB962C8B-B14F-4D97-AF65-F5344CB8AC3E}">
        <p14:creationId xmlns:p14="http://schemas.microsoft.com/office/powerpoint/2010/main" val="2288084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8CE09-854F-4020-93EF-A08F5786EC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6E93E2-5490-47E4-94D9-3E3AE5DB5A3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FBB6F4-77F1-4EE0-91BC-F30D5D09E8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0FC3A7-686E-48BB-8CCA-A28DC8C552E2}"/>
              </a:ext>
            </a:extLst>
          </p:cNvPr>
          <p:cNvSpPr>
            <a:spLocks noGrp="1"/>
          </p:cNvSpPr>
          <p:nvPr>
            <p:ph type="dt" sz="half" idx="10"/>
          </p:nvPr>
        </p:nvSpPr>
        <p:spPr/>
        <p:txBody>
          <a:bodyPr/>
          <a:lstStyle/>
          <a:p>
            <a:fld id="{12F59FDD-F175-49A8-98B6-456B75694B18}" type="datetimeFigureOut">
              <a:rPr lang="en-US" smtClean="0"/>
              <a:t>5/30/2023</a:t>
            </a:fld>
            <a:endParaRPr lang="en-US"/>
          </a:p>
        </p:txBody>
      </p:sp>
      <p:sp>
        <p:nvSpPr>
          <p:cNvPr id="6" name="Footer Placeholder 5">
            <a:extLst>
              <a:ext uri="{FF2B5EF4-FFF2-40B4-BE49-F238E27FC236}">
                <a16:creationId xmlns:a16="http://schemas.microsoft.com/office/drawing/2014/main" id="{416BB3A7-B438-4E23-B5EA-88880D5FBD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A4CFE2-D3B1-4081-AC55-4D1FCBA62C36}"/>
              </a:ext>
            </a:extLst>
          </p:cNvPr>
          <p:cNvSpPr>
            <a:spLocks noGrp="1"/>
          </p:cNvSpPr>
          <p:nvPr>
            <p:ph type="sldNum" sz="quarter" idx="12"/>
          </p:nvPr>
        </p:nvSpPr>
        <p:spPr/>
        <p:txBody>
          <a:bodyPr/>
          <a:lstStyle/>
          <a:p>
            <a:fld id="{8C7E926A-698E-43B3-8107-61CB04276A5F}" type="slidenum">
              <a:rPr lang="en-US" smtClean="0"/>
              <a:t>‹#›</a:t>
            </a:fld>
            <a:endParaRPr lang="en-US"/>
          </a:p>
        </p:txBody>
      </p:sp>
    </p:spTree>
    <p:extLst>
      <p:ext uri="{BB962C8B-B14F-4D97-AF65-F5344CB8AC3E}">
        <p14:creationId xmlns:p14="http://schemas.microsoft.com/office/powerpoint/2010/main" val="3643633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3C07D-EE4F-4CB4-9EDB-F4FF54579BA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0454BC-5237-49AD-9C7F-0CEAE3204D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D865CD-32AE-4343-8F5C-E48673ED6B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F71BD7-63F8-49ED-8C93-5124E97590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A0E3A3-1C86-4162-AE08-1796D32503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9EDEB54-1E4A-478B-AD10-CDB84C849E91}"/>
              </a:ext>
            </a:extLst>
          </p:cNvPr>
          <p:cNvSpPr>
            <a:spLocks noGrp="1"/>
          </p:cNvSpPr>
          <p:nvPr>
            <p:ph type="dt" sz="half" idx="10"/>
          </p:nvPr>
        </p:nvSpPr>
        <p:spPr/>
        <p:txBody>
          <a:bodyPr/>
          <a:lstStyle/>
          <a:p>
            <a:fld id="{12F59FDD-F175-49A8-98B6-456B75694B18}" type="datetimeFigureOut">
              <a:rPr lang="en-US" smtClean="0"/>
              <a:t>5/30/2023</a:t>
            </a:fld>
            <a:endParaRPr lang="en-US"/>
          </a:p>
        </p:txBody>
      </p:sp>
      <p:sp>
        <p:nvSpPr>
          <p:cNvPr id="8" name="Footer Placeholder 7">
            <a:extLst>
              <a:ext uri="{FF2B5EF4-FFF2-40B4-BE49-F238E27FC236}">
                <a16:creationId xmlns:a16="http://schemas.microsoft.com/office/drawing/2014/main" id="{E3E03908-392F-458B-AC14-87AE839151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3F0411-6C8E-46BA-BD8B-0E9841CAE870}"/>
              </a:ext>
            </a:extLst>
          </p:cNvPr>
          <p:cNvSpPr>
            <a:spLocks noGrp="1"/>
          </p:cNvSpPr>
          <p:nvPr>
            <p:ph type="sldNum" sz="quarter" idx="12"/>
          </p:nvPr>
        </p:nvSpPr>
        <p:spPr/>
        <p:txBody>
          <a:bodyPr/>
          <a:lstStyle/>
          <a:p>
            <a:fld id="{8C7E926A-698E-43B3-8107-61CB04276A5F}" type="slidenum">
              <a:rPr lang="en-US" smtClean="0"/>
              <a:t>‹#›</a:t>
            </a:fld>
            <a:endParaRPr lang="en-US"/>
          </a:p>
        </p:txBody>
      </p:sp>
    </p:spTree>
    <p:extLst>
      <p:ext uri="{BB962C8B-B14F-4D97-AF65-F5344CB8AC3E}">
        <p14:creationId xmlns:p14="http://schemas.microsoft.com/office/powerpoint/2010/main" val="1431132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A8017-8E6D-40CF-A351-79C1EA78D0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07FB66-87B9-42C2-B75D-6255A09B5CC8}"/>
              </a:ext>
            </a:extLst>
          </p:cNvPr>
          <p:cNvSpPr>
            <a:spLocks noGrp="1"/>
          </p:cNvSpPr>
          <p:nvPr>
            <p:ph type="dt" sz="half" idx="10"/>
          </p:nvPr>
        </p:nvSpPr>
        <p:spPr/>
        <p:txBody>
          <a:bodyPr/>
          <a:lstStyle/>
          <a:p>
            <a:fld id="{12F59FDD-F175-49A8-98B6-456B75694B18}" type="datetimeFigureOut">
              <a:rPr lang="en-US" smtClean="0"/>
              <a:t>5/30/2023</a:t>
            </a:fld>
            <a:endParaRPr lang="en-US"/>
          </a:p>
        </p:txBody>
      </p:sp>
      <p:sp>
        <p:nvSpPr>
          <p:cNvPr id="4" name="Footer Placeholder 3">
            <a:extLst>
              <a:ext uri="{FF2B5EF4-FFF2-40B4-BE49-F238E27FC236}">
                <a16:creationId xmlns:a16="http://schemas.microsoft.com/office/drawing/2014/main" id="{79C6FBD8-D462-4B50-B6B6-D8E69EAD339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ACE3982-7553-4EEF-AFBA-AE5083EAC851}"/>
              </a:ext>
            </a:extLst>
          </p:cNvPr>
          <p:cNvSpPr>
            <a:spLocks noGrp="1"/>
          </p:cNvSpPr>
          <p:nvPr>
            <p:ph type="sldNum" sz="quarter" idx="12"/>
          </p:nvPr>
        </p:nvSpPr>
        <p:spPr/>
        <p:txBody>
          <a:bodyPr/>
          <a:lstStyle/>
          <a:p>
            <a:fld id="{8C7E926A-698E-43B3-8107-61CB04276A5F}" type="slidenum">
              <a:rPr lang="en-US" smtClean="0"/>
              <a:t>‹#›</a:t>
            </a:fld>
            <a:endParaRPr lang="en-US"/>
          </a:p>
        </p:txBody>
      </p:sp>
    </p:spTree>
    <p:extLst>
      <p:ext uri="{BB962C8B-B14F-4D97-AF65-F5344CB8AC3E}">
        <p14:creationId xmlns:p14="http://schemas.microsoft.com/office/powerpoint/2010/main" val="1544220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516286-ACAD-4924-AF7D-82B61D1415A0}"/>
              </a:ext>
            </a:extLst>
          </p:cNvPr>
          <p:cNvSpPr>
            <a:spLocks noGrp="1"/>
          </p:cNvSpPr>
          <p:nvPr>
            <p:ph type="dt" sz="half" idx="10"/>
          </p:nvPr>
        </p:nvSpPr>
        <p:spPr/>
        <p:txBody>
          <a:bodyPr/>
          <a:lstStyle/>
          <a:p>
            <a:fld id="{12F59FDD-F175-49A8-98B6-456B75694B18}" type="datetimeFigureOut">
              <a:rPr lang="en-US" smtClean="0"/>
              <a:t>5/30/2023</a:t>
            </a:fld>
            <a:endParaRPr lang="en-US"/>
          </a:p>
        </p:txBody>
      </p:sp>
      <p:sp>
        <p:nvSpPr>
          <p:cNvPr id="3" name="Footer Placeholder 2">
            <a:extLst>
              <a:ext uri="{FF2B5EF4-FFF2-40B4-BE49-F238E27FC236}">
                <a16:creationId xmlns:a16="http://schemas.microsoft.com/office/drawing/2014/main" id="{D2DBC6A7-E40C-4AFF-B4B4-3E1537EF93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0705A5C-F687-4812-A121-ABE46CBBF17F}"/>
              </a:ext>
            </a:extLst>
          </p:cNvPr>
          <p:cNvSpPr>
            <a:spLocks noGrp="1"/>
          </p:cNvSpPr>
          <p:nvPr>
            <p:ph type="sldNum" sz="quarter" idx="12"/>
          </p:nvPr>
        </p:nvSpPr>
        <p:spPr/>
        <p:txBody>
          <a:bodyPr/>
          <a:lstStyle/>
          <a:p>
            <a:fld id="{8C7E926A-698E-43B3-8107-61CB04276A5F}" type="slidenum">
              <a:rPr lang="en-US" smtClean="0"/>
              <a:t>‹#›</a:t>
            </a:fld>
            <a:endParaRPr lang="en-US"/>
          </a:p>
        </p:txBody>
      </p:sp>
    </p:spTree>
    <p:extLst>
      <p:ext uri="{BB962C8B-B14F-4D97-AF65-F5344CB8AC3E}">
        <p14:creationId xmlns:p14="http://schemas.microsoft.com/office/powerpoint/2010/main" val="1817161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38CFC-3176-4611-BB37-CAF64E9D4D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E05D6F-D359-4B22-BB12-95FC40832E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234F59A-E04E-4812-848C-29BE28D6DA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A279E5-E153-4823-BDAE-CAF8CCAE969E}"/>
              </a:ext>
            </a:extLst>
          </p:cNvPr>
          <p:cNvSpPr>
            <a:spLocks noGrp="1"/>
          </p:cNvSpPr>
          <p:nvPr>
            <p:ph type="dt" sz="half" idx="10"/>
          </p:nvPr>
        </p:nvSpPr>
        <p:spPr/>
        <p:txBody>
          <a:bodyPr/>
          <a:lstStyle/>
          <a:p>
            <a:fld id="{12F59FDD-F175-49A8-98B6-456B75694B18}" type="datetimeFigureOut">
              <a:rPr lang="en-US" smtClean="0"/>
              <a:t>5/30/2023</a:t>
            </a:fld>
            <a:endParaRPr lang="en-US"/>
          </a:p>
        </p:txBody>
      </p:sp>
      <p:sp>
        <p:nvSpPr>
          <p:cNvPr id="6" name="Footer Placeholder 5">
            <a:extLst>
              <a:ext uri="{FF2B5EF4-FFF2-40B4-BE49-F238E27FC236}">
                <a16:creationId xmlns:a16="http://schemas.microsoft.com/office/drawing/2014/main" id="{8C7CD64F-B1A0-4E93-B062-C78A90B57B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F971EF-B22A-45CD-9B83-62D34D1F9548}"/>
              </a:ext>
            </a:extLst>
          </p:cNvPr>
          <p:cNvSpPr>
            <a:spLocks noGrp="1"/>
          </p:cNvSpPr>
          <p:nvPr>
            <p:ph type="sldNum" sz="quarter" idx="12"/>
          </p:nvPr>
        </p:nvSpPr>
        <p:spPr/>
        <p:txBody>
          <a:bodyPr/>
          <a:lstStyle/>
          <a:p>
            <a:fld id="{8C7E926A-698E-43B3-8107-61CB04276A5F}" type="slidenum">
              <a:rPr lang="en-US" smtClean="0"/>
              <a:t>‹#›</a:t>
            </a:fld>
            <a:endParaRPr lang="en-US"/>
          </a:p>
        </p:txBody>
      </p:sp>
    </p:spTree>
    <p:extLst>
      <p:ext uri="{BB962C8B-B14F-4D97-AF65-F5344CB8AC3E}">
        <p14:creationId xmlns:p14="http://schemas.microsoft.com/office/powerpoint/2010/main" val="4273324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ACCD5-33A9-4FD3-8FAA-4B5EE37856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1496916-5597-4322-BA7F-46EA22F765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5E5301-FCEF-4BFD-9EA0-453FCC7407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FA6AF8-1549-4B56-8744-90A112B312E8}"/>
              </a:ext>
            </a:extLst>
          </p:cNvPr>
          <p:cNvSpPr>
            <a:spLocks noGrp="1"/>
          </p:cNvSpPr>
          <p:nvPr>
            <p:ph type="dt" sz="half" idx="10"/>
          </p:nvPr>
        </p:nvSpPr>
        <p:spPr/>
        <p:txBody>
          <a:bodyPr/>
          <a:lstStyle/>
          <a:p>
            <a:fld id="{12F59FDD-F175-49A8-98B6-456B75694B18}" type="datetimeFigureOut">
              <a:rPr lang="en-US" smtClean="0"/>
              <a:t>5/30/2023</a:t>
            </a:fld>
            <a:endParaRPr lang="en-US"/>
          </a:p>
        </p:txBody>
      </p:sp>
      <p:sp>
        <p:nvSpPr>
          <p:cNvPr id="6" name="Footer Placeholder 5">
            <a:extLst>
              <a:ext uri="{FF2B5EF4-FFF2-40B4-BE49-F238E27FC236}">
                <a16:creationId xmlns:a16="http://schemas.microsoft.com/office/drawing/2014/main" id="{CA4B63F0-1D95-44C9-A933-ACA21A294F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601CCF-D3AA-4E94-AB22-D7EC95CA552D}"/>
              </a:ext>
            </a:extLst>
          </p:cNvPr>
          <p:cNvSpPr>
            <a:spLocks noGrp="1"/>
          </p:cNvSpPr>
          <p:nvPr>
            <p:ph type="sldNum" sz="quarter" idx="12"/>
          </p:nvPr>
        </p:nvSpPr>
        <p:spPr/>
        <p:txBody>
          <a:bodyPr/>
          <a:lstStyle/>
          <a:p>
            <a:fld id="{8C7E926A-698E-43B3-8107-61CB04276A5F}" type="slidenum">
              <a:rPr lang="en-US" smtClean="0"/>
              <a:t>‹#›</a:t>
            </a:fld>
            <a:endParaRPr lang="en-US"/>
          </a:p>
        </p:txBody>
      </p:sp>
    </p:spTree>
    <p:extLst>
      <p:ext uri="{BB962C8B-B14F-4D97-AF65-F5344CB8AC3E}">
        <p14:creationId xmlns:p14="http://schemas.microsoft.com/office/powerpoint/2010/main" val="1485012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9C2279-3633-4596-A26D-9F69DEA0E8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075C72-CECE-48E9-A6EA-A9E2FBDC89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66BC68-C9BF-4CB9-A8D6-BCEC183691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F59FDD-F175-49A8-98B6-456B75694B18}" type="datetimeFigureOut">
              <a:rPr lang="en-US" smtClean="0"/>
              <a:t>5/30/2023</a:t>
            </a:fld>
            <a:endParaRPr lang="en-US"/>
          </a:p>
        </p:txBody>
      </p:sp>
      <p:sp>
        <p:nvSpPr>
          <p:cNvPr id="5" name="Footer Placeholder 4">
            <a:extLst>
              <a:ext uri="{FF2B5EF4-FFF2-40B4-BE49-F238E27FC236}">
                <a16:creationId xmlns:a16="http://schemas.microsoft.com/office/drawing/2014/main" id="{B6ECF810-7E53-4DBF-8978-82CBFCC360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6E3BE8A-4563-43F8-81C9-0EB88FC77D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E926A-698E-43B3-8107-61CB04276A5F}" type="slidenum">
              <a:rPr lang="en-US" smtClean="0"/>
              <a:t>‹#›</a:t>
            </a:fld>
            <a:endParaRPr lang="en-US"/>
          </a:p>
        </p:txBody>
      </p:sp>
    </p:spTree>
    <p:extLst>
      <p:ext uri="{BB962C8B-B14F-4D97-AF65-F5344CB8AC3E}">
        <p14:creationId xmlns:p14="http://schemas.microsoft.com/office/powerpoint/2010/main" val="2128664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sv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0.png"/><Relationship Id="rId7" Type="http://schemas.openxmlformats.org/officeDocument/2006/relationships/image" Target="../media/image6.png"/><Relationship Id="rId2" Type="http://schemas.openxmlformats.org/officeDocument/2006/relationships/image" Target="../media/image9.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12.png"/><Relationship Id="rId4" Type="http://schemas.openxmlformats.org/officeDocument/2006/relationships/image" Target="../media/image11.sv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0.png"/><Relationship Id="rId7" Type="http://schemas.openxmlformats.org/officeDocument/2006/relationships/image" Target="../media/image6.png"/><Relationship Id="rId2" Type="http://schemas.openxmlformats.org/officeDocument/2006/relationships/image" Target="../media/image9.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13.png"/><Relationship Id="rId4" Type="http://schemas.openxmlformats.org/officeDocument/2006/relationships/image" Target="../media/image11.sv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9.jpg"/><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4.png"/><Relationship Id="rId11" Type="http://schemas.openxmlformats.org/officeDocument/2006/relationships/chart" Target="../charts/chart1.xml"/><Relationship Id="rId5" Type="http://schemas.openxmlformats.org/officeDocument/2006/relationships/image" Target="../media/image11.svg"/><Relationship Id="rId10" Type="http://schemas.openxmlformats.org/officeDocument/2006/relationships/image" Target="../media/image8.png"/><Relationship Id="rId4" Type="http://schemas.openxmlformats.org/officeDocument/2006/relationships/image" Target="../media/image10.png"/><Relationship Id="rId9" Type="http://schemas.openxmlformats.org/officeDocument/2006/relationships/image" Target="../media/image7.png"/></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0.png"/><Relationship Id="rId7" Type="http://schemas.openxmlformats.org/officeDocument/2006/relationships/image" Target="../media/image6.png"/><Relationship Id="rId2" Type="http://schemas.openxmlformats.org/officeDocument/2006/relationships/image" Target="../media/image9.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14.png"/><Relationship Id="rId4" Type="http://schemas.openxmlformats.org/officeDocument/2006/relationships/image" Target="../media/image11.svg"/><Relationship Id="rId9"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5.png"/><Relationship Id="rId7"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3.svg"/><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image" Target="../media/image16.sv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22AD462-AF27-4DE6-9804-3491FCDEA2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pic>
        <p:nvPicPr>
          <p:cNvPr id="6" name="Graphic 5">
            <a:extLst>
              <a:ext uri="{FF2B5EF4-FFF2-40B4-BE49-F238E27FC236}">
                <a16:creationId xmlns:a16="http://schemas.microsoft.com/office/drawing/2014/main" id="{ACC5A112-CA0D-4A70-9F7B-5DA73ADD00E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298555" y="304524"/>
            <a:ext cx="1631414" cy="595350"/>
          </a:xfrm>
          <a:prstGeom prst="rect">
            <a:avLst/>
          </a:prstGeom>
        </p:spPr>
      </p:pic>
      <p:sp>
        <p:nvSpPr>
          <p:cNvPr id="7" name="TextBox 6">
            <a:extLst>
              <a:ext uri="{FF2B5EF4-FFF2-40B4-BE49-F238E27FC236}">
                <a16:creationId xmlns:a16="http://schemas.microsoft.com/office/drawing/2014/main" id="{1824F492-6CF5-44E4-84BE-EED941B6DC3C}"/>
              </a:ext>
            </a:extLst>
          </p:cNvPr>
          <p:cNvSpPr txBox="1"/>
          <p:nvPr/>
        </p:nvSpPr>
        <p:spPr>
          <a:xfrm>
            <a:off x="256479" y="4230731"/>
            <a:ext cx="5693560" cy="954107"/>
          </a:xfrm>
          <a:prstGeom prst="rect">
            <a:avLst/>
          </a:prstGeom>
          <a:noFill/>
        </p:spPr>
        <p:txBody>
          <a:bodyPr wrap="square" rtlCol="0">
            <a:spAutoFit/>
          </a:bodyPr>
          <a:lstStyle/>
          <a:p>
            <a:r>
              <a:rPr lang="tr-TR" sz="2800" b="1" dirty="0">
                <a:solidFill>
                  <a:schemeClr val="bg1"/>
                </a:solidFill>
                <a:ea typeface="Calibri" panose="020F0502020204030204" pitchFamily="34" charset="0"/>
              </a:rPr>
              <a:t>DATAGATE A.Ş.</a:t>
            </a:r>
            <a:r>
              <a:rPr lang="tr-TR" sz="2800" b="1" dirty="0">
                <a:solidFill>
                  <a:schemeClr val="bg1"/>
                </a:solidFill>
                <a:effectLst/>
                <a:ea typeface="Calibri" panose="020F0502020204030204" pitchFamily="34" charset="0"/>
              </a:rPr>
              <a:t> </a:t>
            </a:r>
          </a:p>
          <a:p>
            <a:r>
              <a:rPr lang="tr-TR" sz="2800" b="1" dirty="0">
                <a:solidFill>
                  <a:schemeClr val="bg1"/>
                </a:solidFill>
                <a:effectLst/>
                <a:ea typeface="Calibri" panose="020F0502020204030204" pitchFamily="34" charset="0"/>
              </a:rPr>
              <a:t>ANALİST </a:t>
            </a:r>
            <a:r>
              <a:rPr lang="tr-TR" sz="2800" b="1" dirty="0">
                <a:solidFill>
                  <a:schemeClr val="bg1"/>
                </a:solidFill>
                <a:ea typeface="Calibri" panose="020F0502020204030204" pitchFamily="34" charset="0"/>
              </a:rPr>
              <a:t>SUNUMU</a:t>
            </a:r>
            <a:r>
              <a:rPr lang="tr-TR" sz="2800" b="1" dirty="0">
                <a:solidFill>
                  <a:schemeClr val="bg1"/>
                </a:solidFill>
                <a:effectLst/>
                <a:ea typeface="Calibri" panose="020F0502020204030204" pitchFamily="34" charset="0"/>
              </a:rPr>
              <a:t> </a:t>
            </a:r>
            <a:endParaRPr lang="en-US" sz="2800" dirty="0">
              <a:solidFill>
                <a:schemeClr val="bg1"/>
              </a:solidFill>
            </a:endParaRPr>
          </a:p>
        </p:txBody>
      </p:sp>
      <p:sp>
        <p:nvSpPr>
          <p:cNvPr id="9" name="TextBox 8">
            <a:extLst>
              <a:ext uri="{FF2B5EF4-FFF2-40B4-BE49-F238E27FC236}">
                <a16:creationId xmlns:a16="http://schemas.microsoft.com/office/drawing/2014/main" id="{6B7CDF54-4511-4A2B-B47F-824B2E9E9D8C}"/>
              </a:ext>
            </a:extLst>
          </p:cNvPr>
          <p:cNvSpPr txBox="1"/>
          <p:nvPr/>
        </p:nvSpPr>
        <p:spPr>
          <a:xfrm>
            <a:off x="256478" y="5293550"/>
            <a:ext cx="2147087" cy="400110"/>
          </a:xfrm>
          <a:prstGeom prst="rect">
            <a:avLst/>
          </a:prstGeom>
          <a:noFill/>
        </p:spPr>
        <p:txBody>
          <a:bodyPr wrap="square" rtlCol="0">
            <a:spAutoFit/>
          </a:bodyPr>
          <a:lstStyle/>
          <a:p>
            <a:r>
              <a:rPr lang="tr-TR" sz="2000" dirty="0">
                <a:solidFill>
                  <a:schemeClr val="bg1"/>
                </a:solidFill>
                <a:latin typeface="+mj-lt"/>
                <a:ea typeface="Calibri" panose="020F0502020204030204" pitchFamily="34" charset="0"/>
              </a:rPr>
              <a:t>10</a:t>
            </a:r>
            <a:r>
              <a:rPr lang="tr-TR" sz="2000" dirty="0">
                <a:solidFill>
                  <a:schemeClr val="bg1"/>
                </a:solidFill>
                <a:effectLst/>
                <a:latin typeface="+mj-lt"/>
                <a:ea typeface="Calibri" panose="020F0502020204030204" pitchFamily="34" charset="0"/>
              </a:rPr>
              <a:t> </a:t>
            </a:r>
            <a:r>
              <a:rPr lang="tr-TR" sz="2000" dirty="0">
                <a:solidFill>
                  <a:schemeClr val="bg1"/>
                </a:solidFill>
                <a:latin typeface="+mj-lt"/>
                <a:ea typeface="Calibri" panose="020F0502020204030204" pitchFamily="34" charset="0"/>
              </a:rPr>
              <a:t>Mart </a:t>
            </a:r>
            <a:r>
              <a:rPr lang="en-US" sz="2000" dirty="0">
                <a:solidFill>
                  <a:schemeClr val="bg1"/>
                </a:solidFill>
                <a:effectLst/>
                <a:latin typeface="+mj-lt"/>
                <a:ea typeface="Calibri" panose="020F0502020204030204" pitchFamily="34" charset="0"/>
              </a:rPr>
              <a:t>202</a:t>
            </a:r>
            <a:r>
              <a:rPr lang="tr-TR" sz="2000" dirty="0">
                <a:solidFill>
                  <a:schemeClr val="bg1"/>
                </a:solidFill>
                <a:latin typeface="+mj-lt"/>
                <a:ea typeface="Calibri" panose="020F0502020204030204" pitchFamily="34" charset="0"/>
              </a:rPr>
              <a:t>3</a:t>
            </a:r>
            <a:endParaRPr lang="en-US" sz="2000" dirty="0">
              <a:solidFill>
                <a:schemeClr val="bg1"/>
              </a:solidFill>
              <a:latin typeface="+mj-lt"/>
            </a:endParaRPr>
          </a:p>
        </p:txBody>
      </p:sp>
      <p:pic>
        <p:nvPicPr>
          <p:cNvPr id="8" name="Resim 7">
            <a:extLst>
              <a:ext uri="{FF2B5EF4-FFF2-40B4-BE49-F238E27FC236}">
                <a16:creationId xmlns:a16="http://schemas.microsoft.com/office/drawing/2014/main" id="{B9BFC1B5-4449-4FC3-BD58-BCC250DE294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43203" y="6483710"/>
            <a:ext cx="444796" cy="193424"/>
          </a:xfrm>
          <a:prstGeom prst="rect">
            <a:avLst/>
          </a:prstGeom>
        </p:spPr>
      </p:pic>
      <p:pic>
        <p:nvPicPr>
          <p:cNvPr id="10" name="Resim 9">
            <a:extLst>
              <a:ext uri="{FF2B5EF4-FFF2-40B4-BE49-F238E27FC236}">
                <a16:creationId xmlns:a16="http://schemas.microsoft.com/office/drawing/2014/main" id="{59AA776A-ED3D-48B8-A2B1-C63E439EAE6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479253" y="6496410"/>
            <a:ext cx="676925" cy="168024"/>
          </a:xfrm>
          <a:prstGeom prst="rect">
            <a:avLst/>
          </a:prstGeom>
        </p:spPr>
      </p:pic>
      <p:pic>
        <p:nvPicPr>
          <p:cNvPr id="11" name="Resim 10">
            <a:extLst>
              <a:ext uri="{FF2B5EF4-FFF2-40B4-BE49-F238E27FC236}">
                <a16:creationId xmlns:a16="http://schemas.microsoft.com/office/drawing/2014/main" id="{B9B2C01D-644B-46C4-8536-B17A8CF7720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247432" y="6429817"/>
            <a:ext cx="528305" cy="247317"/>
          </a:xfrm>
          <a:prstGeom prst="rect">
            <a:avLst/>
          </a:prstGeom>
        </p:spPr>
      </p:pic>
      <p:pic>
        <p:nvPicPr>
          <p:cNvPr id="12" name="Resim 11">
            <a:extLst>
              <a:ext uri="{FF2B5EF4-FFF2-40B4-BE49-F238E27FC236}">
                <a16:creationId xmlns:a16="http://schemas.microsoft.com/office/drawing/2014/main" id="{384329BE-ED15-4485-AA06-DCE255BC865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862286" y="6464029"/>
            <a:ext cx="508191" cy="183561"/>
          </a:xfrm>
          <a:prstGeom prst="rect">
            <a:avLst/>
          </a:prstGeom>
        </p:spPr>
      </p:pic>
      <p:pic>
        <p:nvPicPr>
          <p:cNvPr id="13" name="Resim 12">
            <a:extLst>
              <a:ext uri="{FF2B5EF4-FFF2-40B4-BE49-F238E27FC236}">
                <a16:creationId xmlns:a16="http://schemas.microsoft.com/office/drawing/2014/main" id="{557068CF-01E0-4E9D-930C-DD6C3BD96C4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498169" y="6483710"/>
            <a:ext cx="431800" cy="166915"/>
          </a:xfrm>
          <a:prstGeom prst="rect">
            <a:avLst/>
          </a:prstGeom>
        </p:spPr>
      </p:pic>
    </p:spTree>
    <p:extLst>
      <p:ext uri="{BB962C8B-B14F-4D97-AF65-F5344CB8AC3E}">
        <p14:creationId xmlns:p14="http://schemas.microsoft.com/office/powerpoint/2010/main" val="3051019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6"/>
          <p:cNvSpPr txBox="1"/>
          <p:nvPr/>
        </p:nvSpPr>
        <p:spPr>
          <a:xfrm>
            <a:off x="1180029" y="484986"/>
            <a:ext cx="5676888" cy="482312"/>
          </a:xfrm>
          <a:prstGeom prst="rect">
            <a:avLst/>
          </a:prstGeom>
          <a:noFill/>
        </p:spPr>
        <p:txBody>
          <a:bodyPr wrap="square" rtlCol="0">
            <a:spAutoFit/>
          </a:bodyPr>
          <a:lstStyle/>
          <a:p>
            <a:r>
              <a:rPr lang="tr-TR" sz="2534">
                <a:solidFill>
                  <a:srgbClr val="ED1C2E"/>
                </a:solidFill>
                <a:latin typeface="NexaBold"/>
                <a:cs typeface="NexaBold"/>
              </a:rPr>
              <a:t>Uyarı</a:t>
            </a:r>
            <a:endParaRPr lang="en-US" sz="1774" dirty="0">
              <a:solidFill>
                <a:srgbClr val="ED1C2E"/>
              </a:solidFill>
              <a:latin typeface="NexaBold"/>
              <a:cs typeface="NexaBold"/>
            </a:endParaRPr>
          </a:p>
        </p:txBody>
      </p:sp>
      <p:sp>
        <p:nvSpPr>
          <p:cNvPr id="4" name="2 İçerik Yer Tutucusu"/>
          <p:cNvSpPr txBox="1">
            <a:spLocks/>
          </p:cNvSpPr>
          <p:nvPr/>
        </p:nvSpPr>
        <p:spPr>
          <a:xfrm>
            <a:off x="1219384" y="1706457"/>
            <a:ext cx="9484720" cy="4028140"/>
          </a:xfrm>
          <a:prstGeom prst="rect">
            <a:avLst/>
          </a:prstGeom>
        </p:spPr>
        <p:txBody>
          <a:bodyPr/>
          <a:lstStyle/>
          <a:p>
            <a:pPr indent="-457189" algn="just" defTabSz="1219170">
              <a:spcBef>
                <a:spcPts val="800"/>
              </a:spcBef>
              <a:spcAft>
                <a:spcPts val="800"/>
              </a:spcAft>
              <a:defRPr/>
            </a:pPr>
            <a:r>
              <a:rPr lang="tr-TR" sz="1200" dirty="0">
                <a:latin typeface="Nexa Bold"/>
                <a:ea typeface="Arial Unicode MS" pitchFamily="34" charset="-128"/>
                <a:cs typeface="Arial" pitchFamily="34" charset="0"/>
              </a:rPr>
              <a:t>Bu sunumda yer alan bilgiler </a:t>
            </a:r>
            <a:r>
              <a:rPr lang="tr-TR" sz="1200" dirty="0" err="1">
                <a:latin typeface="Nexa Bold"/>
                <a:ea typeface="Arial Unicode MS" pitchFamily="34" charset="-128"/>
                <a:cs typeface="Arial" pitchFamily="34" charset="0"/>
              </a:rPr>
              <a:t>Datagate</a:t>
            </a:r>
            <a:r>
              <a:rPr lang="tr-TR" sz="1200" dirty="0">
                <a:latin typeface="Nexa Bold"/>
                <a:ea typeface="Arial Unicode MS" pitchFamily="34" charset="-128"/>
                <a:cs typeface="Arial" pitchFamily="34" charset="0"/>
              </a:rPr>
              <a:t> Bilgisayar (Şirket) tarafından hazırlanmıştır. Burada sunulan fikirler yazım esnasında bir araya getirilen genel bilgiye dayanır ve bildirisiz değişikliğe tabidir. Şirket güvenilir olduğuna inandığı kaynaklardan topladığı bilgiye dayanır ancak bu bilginin gerçeklik ve eksiksizliğini garanti etmez.</a:t>
            </a:r>
          </a:p>
          <a:p>
            <a:pPr indent="-457189" algn="just" defTabSz="1219170">
              <a:spcBef>
                <a:spcPts val="800"/>
              </a:spcBef>
              <a:spcAft>
                <a:spcPts val="800"/>
              </a:spcAft>
              <a:defRPr/>
            </a:pPr>
            <a:r>
              <a:rPr lang="tr-TR" sz="1200" dirty="0">
                <a:latin typeface="Nexa Bold"/>
                <a:ea typeface="Arial Unicode MS" pitchFamily="34" charset="-128"/>
                <a:cs typeface="Arial" pitchFamily="34" charset="0"/>
              </a:rPr>
              <a:t>Bu materyal, Şirket, hakkında bilgi ve finansal tabloların analizinin yanı sıra, Şirket Yönetimi'nin gelecekte olmasını öngördüğü olaylar doğrultusunda, gelecekteki sonuçlara ve beklentilere dair ifadeler içerir. Bu materyalde yer alan ve geçmişte dayanağı olmayan tüm ifadeler, bilinen ve bilinmeyen riskleri, belirsizlikleri ve bizim gerçek sonuçlarımız, performansımız ve başarılarımızın geleceğe yönelik ifadelerle belirtilen ve ima edilen sonuçlar, performans ve başarılardan farklı olmasına neden olabilecek diğer faktörleri içerir. Verilen bilgilerin ve analizlerin doğruluğu ve beklentilerin gerçeğe uygun olduğuna inanılmasına rağmen, öngörülerin altında yatan faktörlerin değişmesine bağlı olarak, geleceğe yönelik sonuçlar burada verilen öngörülerden sapma gösterebilir  Burada gerçek sonuçları yansıtmak için yer alan geleceğe yönelik ifadeleri, bu ifadeleri etkileyen varsayımlardaki ve faktörlerdeki değişiklikleri güncellemek için kanuni zorunluluklar dışında hiçbir yükümlülük üstlenmemekteyiz.</a:t>
            </a:r>
          </a:p>
          <a:p>
            <a:pPr indent="-457189" algn="just" defTabSz="1219170">
              <a:spcBef>
                <a:spcPts val="800"/>
              </a:spcBef>
              <a:spcAft>
                <a:spcPts val="800"/>
              </a:spcAft>
              <a:defRPr/>
            </a:pPr>
            <a:r>
              <a:rPr lang="tr-TR" sz="1200" dirty="0">
                <a:latin typeface="Nexa Bold"/>
                <a:ea typeface="Arial Unicode MS" pitchFamily="34" charset="-128"/>
                <a:cs typeface="Arial" pitchFamily="34" charset="0"/>
              </a:rPr>
              <a:t>Bu sunum satış için bir teklif ve/veya davet teşkil etmez, ya da hiçbir menkul kıymeti önceden talep etmek ya da almak için teklif teşviki içermez ve burada yer alan hiçbir bilgi herhangi bir kontrat ya da taahhüdün temelini oluşturmaz. Bu sunumda yer alan bilgiler ya da bu bilgilerin eksiksizliği, gerçekliği ve doğruluğu herhangi bir amaç için güven vermeyebilir. Bu sunumdaki bilgiler doğrulanmaya, tamamlanmaya ve değişikliğe tabidir. Dolayısıyla, bilgilerin gerçekliği, eksiksizliği ve doğruluğuna bağlı olarak şirket veya şirket ortakları, yöneticileri, çalışanları ve diğer gerçek kişiler adına belirtilen veya ima edilen hiçbir beyan veya teminat yapılmamıştır veya verilmemiştir. Ne şirket, ne şirket ortakları, yöneticileri, çalışanları, ne de diğer kişiler her nasıl olursa olsun bu sunumun kullanımından ya da içeriğinden kaynaklanan hiçbir zarar için herhangi bir yükümlülük kabul etmez.</a:t>
            </a:r>
          </a:p>
        </p:txBody>
      </p:sp>
    </p:spTree>
    <p:extLst>
      <p:ext uri="{BB962C8B-B14F-4D97-AF65-F5344CB8AC3E}">
        <p14:creationId xmlns:p14="http://schemas.microsoft.com/office/powerpoint/2010/main" val="398622679"/>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A511E68-5FFC-425D-A8FA-FAFC4AD731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59" y="14258"/>
            <a:ext cx="12192000" cy="6843742"/>
          </a:xfrm>
          <a:prstGeom prst="rect">
            <a:avLst/>
          </a:prstGeom>
        </p:spPr>
      </p:pic>
      <p:sp>
        <p:nvSpPr>
          <p:cNvPr id="7" name="TextBox 6">
            <a:extLst>
              <a:ext uri="{FF2B5EF4-FFF2-40B4-BE49-F238E27FC236}">
                <a16:creationId xmlns:a16="http://schemas.microsoft.com/office/drawing/2014/main" id="{2CEEA965-D3B0-4607-B102-D88312A24262}"/>
              </a:ext>
            </a:extLst>
          </p:cNvPr>
          <p:cNvSpPr txBox="1"/>
          <p:nvPr/>
        </p:nvSpPr>
        <p:spPr>
          <a:xfrm>
            <a:off x="561279" y="434812"/>
            <a:ext cx="6070701" cy="461665"/>
          </a:xfrm>
          <a:prstGeom prst="rect">
            <a:avLst/>
          </a:prstGeom>
          <a:noFill/>
        </p:spPr>
        <p:txBody>
          <a:bodyPr wrap="none" rtlCol="0">
            <a:spAutoFit/>
          </a:bodyPr>
          <a:lstStyle/>
          <a:p>
            <a:r>
              <a:rPr lang="tr-TR" sz="2400" b="1" dirty="0" err="1">
                <a:solidFill>
                  <a:srgbClr val="231F20"/>
                </a:solidFill>
                <a:ea typeface="Verdana" panose="020B0604030504040204" pitchFamily="34" charset="0"/>
              </a:rPr>
              <a:t>Datagate</a:t>
            </a:r>
            <a:r>
              <a:rPr lang="en-US" sz="2400" b="1" dirty="0">
                <a:solidFill>
                  <a:srgbClr val="231F20"/>
                </a:solidFill>
                <a:ea typeface="Verdana" panose="020B0604030504040204" pitchFamily="34" charset="0"/>
              </a:rPr>
              <a:t> AŞ </a:t>
            </a:r>
            <a:r>
              <a:rPr lang="en-US" sz="2400" b="1" dirty="0" err="1">
                <a:solidFill>
                  <a:srgbClr val="231F20"/>
                </a:solidFill>
                <a:ea typeface="Verdana" panose="020B0604030504040204" pitchFamily="34" charset="0"/>
              </a:rPr>
              <a:t>Finansal</a:t>
            </a:r>
            <a:r>
              <a:rPr lang="en-US" sz="2400" b="1" dirty="0">
                <a:solidFill>
                  <a:srgbClr val="231F20"/>
                </a:solidFill>
                <a:ea typeface="Verdana" panose="020B0604030504040204" pitchFamily="34" charset="0"/>
              </a:rPr>
              <a:t> ve </a:t>
            </a:r>
            <a:r>
              <a:rPr lang="en-US" sz="2400" b="1" dirty="0" err="1">
                <a:solidFill>
                  <a:srgbClr val="231F20"/>
                </a:solidFill>
                <a:ea typeface="Verdana" panose="020B0604030504040204" pitchFamily="34" charset="0"/>
              </a:rPr>
              <a:t>Operasyonel</a:t>
            </a:r>
            <a:r>
              <a:rPr lang="en-US" sz="2400" b="1" dirty="0">
                <a:solidFill>
                  <a:srgbClr val="231F20"/>
                </a:solidFill>
                <a:ea typeface="Verdana" panose="020B0604030504040204" pitchFamily="34" charset="0"/>
              </a:rPr>
              <a:t> </a:t>
            </a:r>
            <a:r>
              <a:rPr lang="en-US" sz="2400" b="1" dirty="0" err="1">
                <a:solidFill>
                  <a:srgbClr val="231F20"/>
                </a:solidFill>
                <a:ea typeface="Verdana" panose="020B0604030504040204" pitchFamily="34" charset="0"/>
              </a:rPr>
              <a:t>Sonuçlar</a:t>
            </a:r>
            <a:endParaRPr lang="en-US" sz="2400" dirty="0">
              <a:solidFill>
                <a:srgbClr val="231F20"/>
              </a:solidFill>
              <a:ea typeface="Verdana" panose="020B0604030504040204" pitchFamily="34" charset="0"/>
            </a:endParaRPr>
          </a:p>
        </p:txBody>
      </p:sp>
      <p:sp>
        <p:nvSpPr>
          <p:cNvPr id="23" name="TextBox 22">
            <a:extLst>
              <a:ext uri="{FF2B5EF4-FFF2-40B4-BE49-F238E27FC236}">
                <a16:creationId xmlns:a16="http://schemas.microsoft.com/office/drawing/2014/main" id="{8FD0D61D-9400-4326-A19C-12A19589D06F}"/>
              </a:ext>
            </a:extLst>
          </p:cNvPr>
          <p:cNvSpPr txBox="1"/>
          <p:nvPr/>
        </p:nvSpPr>
        <p:spPr>
          <a:xfrm>
            <a:off x="561279" y="1263808"/>
            <a:ext cx="3242170" cy="430887"/>
          </a:xfrm>
          <a:prstGeom prst="rect">
            <a:avLst/>
          </a:prstGeom>
          <a:noFill/>
        </p:spPr>
        <p:txBody>
          <a:bodyPr wrap="none" rtlCol="0">
            <a:spAutoFit/>
          </a:bodyPr>
          <a:lstStyle/>
          <a:p>
            <a:r>
              <a:rPr lang="en-US" sz="2200" b="1" dirty="0" err="1">
                <a:solidFill>
                  <a:srgbClr val="231F20"/>
                </a:solidFill>
                <a:effectLst/>
                <a:ea typeface="Verdana" panose="020B0604030504040204" pitchFamily="34" charset="0"/>
              </a:rPr>
              <a:t>Özet</a:t>
            </a:r>
            <a:r>
              <a:rPr lang="en-US" sz="2200" b="1" dirty="0">
                <a:solidFill>
                  <a:srgbClr val="231F20"/>
                </a:solidFill>
                <a:effectLst/>
                <a:ea typeface="Verdana" panose="020B0604030504040204" pitchFamily="34" charset="0"/>
              </a:rPr>
              <a:t> </a:t>
            </a:r>
            <a:r>
              <a:rPr lang="en-US" sz="2200" b="1" dirty="0" err="1">
                <a:solidFill>
                  <a:srgbClr val="231F20"/>
                </a:solidFill>
                <a:effectLst/>
                <a:ea typeface="Verdana" panose="020B0604030504040204" pitchFamily="34" charset="0"/>
              </a:rPr>
              <a:t>Gelir</a:t>
            </a:r>
            <a:r>
              <a:rPr lang="en-US" sz="2200" b="1" dirty="0">
                <a:solidFill>
                  <a:srgbClr val="231F20"/>
                </a:solidFill>
                <a:effectLst/>
                <a:ea typeface="Verdana" panose="020B0604030504040204" pitchFamily="34" charset="0"/>
              </a:rPr>
              <a:t> </a:t>
            </a:r>
            <a:r>
              <a:rPr lang="en-US" sz="2200" b="1" dirty="0" err="1">
                <a:solidFill>
                  <a:srgbClr val="231F20"/>
                </a:solidFill>
                <a:effectLst/>
                <a:ea typeface="Verdana" panose="020B0604030504040204" pitchFamily="34" charset="0"/>
              </a:rPr>
              <a:t>Tablosu</a:t>
            </a:r>
            <a:r>
              <a:rPr lang="en-US" sz="2200" b="1" dirty="0">
                <a:solidFill>
                  <a:srgbClr val="231F20"/>
                </a:solidFill>
                <a:effectLst/>
                <a:ea typeface="Verdana" panose="020B0604030504040204" pitchFamily="34" charset="0"/>
              </a:rPr>
              <a:t> (Bin TL)</a:t>
            </a:r>
            <a:endParaRPr lang="en-US" sz="2200" dirty="0">
              <a:solidFill>
                <a:srgbClr val="231F20"/>
              </a:solidFill>
              <a:ea typeface="Verdana" panose="020B0604030504040204" pitchFamily="34" charset="0"/>
            </a:endParaRPr>
          </a:p>
        </p:txBody>
      </p:sp>
      <p:pic>
        <p:nvPicPr>
          <p:cNvPr id="12" name="Graphic 7">
            <a:extLst>
              <a:ext uri="{FF2B5EF4-FFF2-40B4-BE49-F238E27FC236}">
                <a16:creationId xmlns:a16="http://schemas.microsoft.com/office/drawing/2014/main" id="{20586532-EE4F-45A7-BF9F-1C2393DAD8B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816593" y="394584"/>
            <a:ext cx="1281121" cy="467518"/>
          </a:xfrm>
          <a:prstGeom prst="rect">
            <a:avLst/>
          </a:prstGeom>
        </p:spPr>
      </p:pic>
      <p:grpSp>
        <p:nvGrpSpPr>
          <p:cNvPr id="20" name="Group 19"/>
          <p:cNvGrpSpPr/>
          <p:nvPr/>
        </p:nvGrpSpPr>
        <p:grpSpPr>
          <a:xfrm>
            <a:off x="8943203" y="6429817"/>
            <a:ext cx="2986766" cy="247317"/>
            <a:chOff x="8943203" y="6429817"/>
            <a:chExt cx="2986766" cy="247317"/>
          </a:xfrm>
        </p:grpSpPr>
        <p:pic>
          <p:nvPicPr>
            <p:cNvPr id="21" name="Resim 22">
              <a:extLst>
                <a:ext uri="{FF2B5EF4-FFF2-40B4-BE49-F238E27FC236}">
                  <a16:creationId xmlns:a16="http://schemas.microsoft.com/office/drawing/2014/main" id="{7DF2FDB2-3176-4557-AE41-22B2C02FC462}"/>
                </a:ext>
              </a:extLst>
            </p:cNvPr>
            <p:cNvPicPr>
              <a:picLocks noChangeAspect="1"/>
            </p:cNvPicPr>
            <p:nvPr/>
          </p:nvPicPr>
          <p:blipFill>
            <a:blip r:embed="rId5" cstate="print">
              <a:lum bright="70000" contrast="-70000"/>
              <a:extLst>
                <a:ext uri="{28A0092B-C50C-407E-A947-70E740481C1C}">
                  <a14:useLocalDpi xmlns:a14="http://schemas.microsoft.com/office/drawing/2010/main" val="0"/>
                </a:ext>
              </a:extLst>
            </a:blip>
            <a:stretch>
              <a:fillRect/>
            </a:stretch>
          </p:blipFill>
          <p:spPr>
            <a:xfrm>
              <a:off x="8943203" y="6483710"/>
              <a:ext cx="444796" cy="193424"/>
            </a:xfrm>
            <a:prstGeom prst="rect">
              <a:avLst/>
            </a:prstGeom>
            <a:noFill/>
          </p:spPr>
        </p:pic>
        <p:pic>
          <p:nvPicPr>
            <p:cNvPr id="22" name="Resim 23">
              <a:extLst>
                <a:ext uri="{FF2B5EF4-FFF2-40B4-BE49-F238E27FC236}">
                  <a16:creationId xmlns:a16="http://schemas.microsoft.com/office/drawing/2014/main" id="{1411831A-0D3E-42C8-97BB-71C33A91CB31}"/>
                </a:ext>
              </a:extLst>
            </p:cNvPr>
            <p:cNvPicPr>
              <a:picLocks noChangeAspect="1"/>
            </p:cNvPicPr>
            <p:nvPr/>
          </p:nvPicPr>
          <p:blipFill>
            <a:blip r:embed="rId6" cstate="print">
              <a:lum bright="70000" contrast="-70000"/>
              <a:extLst>
                <a:ext uri="{28A0092B-C50C-407E-A947-70E740481C1C}">
                  <a14:useLocalDpi xmlns:a14="http://schemas.microsoft.com/office/drawing/2010/main" val="0"/>
                </a:ext>
              </a:extLst>
            </a:blip>
            <a:stretch>
              <a:fillRect/>
            </a:stretch>
          </p:blipFill>
          <p:spPr>
            <a:xfrm>
              <a:off x="9479253" y="6496410"/>
              <a:ext cx="676925" cy="168024"/>
            </a:xfrm>
            <a:prstGeom prst="rect">
              <a:avLst/>
            </a:prstGeom>
            <a:noFill/>
          </p:spPr>
        </p:pic>
        <p:pic>
          <p:nvPicPr>
            <p:cNvPr id="24" name="Resim 24">
              <a:extLst>
                <a:ext uri="{FF2B5EF4-FFF2-40B4-BE49-F238E27FC236}">
                  <a16:creationId xmlns:a16="http://schemas.microsoft.com/office/drawing/2014/main" id="{D2EDCAE4-3737-44EC-BFDA-49B7E3700354}"/>
                </a:ext>
              </a:extLst>
            </p:cNvPr>
            <p:cNvPicPr>
              <a:picLocks noChangeAspect="1"/>
            </p:cNvPicPr>
            <p:nvPr/>
          </p:nvPicPr>
          <p:blipFill>
            <a:blip r:embed="rId7" cstate="print">
              <a:lum bright="70000" contrast="-70000"/>
              <a:extLst>
                <a:ext uri="{28A0092B-C50C-407E-A947-70E740481C1C}">
                  <a14:useLocalDpi xmlns:a14="http://schemas.microsoft.com/office/drawing/2010/main" val="0"/>
                </a:ext>
              </a:extLst>
            </a:blip>
            <a:stretch>
              <a:fillRect/>
            </a:stretch>
          </p:blipFill>
          <p:spPr>
            <a:xfrm>
              <a:off x="10247432" y="6429817"/>
              <a:ext cx="528305" cy="247317"/>
            </a:xfrm>
            <a:prstGeom prst="rect">
              <a:avLst/>
            </a:prstGeom>
            <a:noFill/>
          </p:spPr>
        </p:pic>
        <p:pic>
          <p:nvPicPr>
            <p:cNvPr id="25" name="Resim 25">
              <a:extLst>
                <a:ext uri="{FF2B5EF4-FFF2-40B4-BE49-F238E27FC236}">
                  <a16:creationId xmlns:a16="http://schemas.microsoft.com/office/drawing/2014/main" id="{800626C0-A6FF-4696-B4C3-F5829E3125BF}"/>
                </a:ext>
              </a:extLst>
            </p:cNvPr>
            <p:cNvPicPr>
              <a:picLocks noChangeAspect="1"/>
            </p:cNvPicPr>
            <p:nvPr/>
          </p:nvPicPr>
          <p:blipFill>
            <a:blip r:embed="rId8" cstate="print">
              <a:lum bright="70000" contrast="-70000"/>
              <a:extLst>
                <a:ext uri="{28A0092B-C50C-407E-A947-70E740481C1C}">
                  <a14:useLocalDpi xmlns:a14="http://schemas.microsoft.com/office/drawing/2010/main" val="0"/>
                </a:ext>
              </a:extLst>
            </a:blip>
            <a:stretch>
              <a:fillRect/>
            </a:stretch>
          </p:blipFill>
          <p:spPr>
            <a:xfrm>
              <a:off x="10862286" y="6464029"/>
              <a:ext cx="508191" cy="183561"/>
            </a:xfrm>
            <a:prstGeom prst="rect">
              <a:avLst/>
            </a:prstGeom>
            <a:noFill/>
          </p:spPr>
        </p:pic>
        <p:pic>
          <p:nvPicPr>
            <p:cNvPr id="26" name="Resim 26">
              <a:extLst>
                <a:ext uri="{FF2B5EF4-FFF2-40B4-BE49-F238E27FC236}">
                  <a16:creationId xmlns:a16="http://schemas.microsoft.com/office/drawing/2014/main" id="{1265B6AE-5E2B-41B5-8C37-2E400AF65B8F}"/>
                </a:ext>
              </a:extLst>
            </p:cNvPr>
            <p:cNvPicPr>
              <a:picLocks noChangeAspect="1"/>
            </p:cNvPicPr>
            <p:nvPr/>
          </p:nvPicPr>
          <p:blipFill>
            <a:blip r:embed="rId9" cstate="print">
              <a:lum bright="70000" contrast="-70000"/>
              <a:extLst>
                <a:ext uri="{28A0092B-C50C-407E-A947-70E740481C1C}">
                  <a14:useLocalDpi xmlns:a14="http://schemas.microsoft.com/office/drawing/2010/main" val="0"/>
                </a:ext>
              </a:extLst>
            </a:blip>
            <a:stretch>
              <a:fillRect/>
            </a:stretch>
          </p:blipFill>
          <p:spPr>
            <a:xfrm>
              <a:off x="11498169" y="6483710"/>
              <a:ext cx="431800" cy="166915"/>
            </a:xfrm>
            <a:prstGeom prst="rect">
              <a:avLst/>
            </a:prstGeom>
            <a:noFill/>
          </p:spPr>
        </p:pic>
      </p:grpSp>
      <p:pic>
        <p:nvPicPr>
          <p:cNvPr id="2" name="Resim 1">
            <a:extLst>
              <a:ext uri="{FF2B5EF4-FFF2-40B4-BE49-F238E27FC236}">
                <a16:creationId xmlns:a16="http://schemas.microsoft.com/office/drawing/2014/main" id="{850D8360-EC0D-295A-53CD-8340E94FC97B}"/>
              </a:ext>
            </a:extLst>
          </p:cNvPr>
          <p:cNvPicPr>
            <a:picLocks noChangeAspect="1"/>
          </p:cNvPicPr>
          <p:nvPr/>
        </p:nvPicPr>
        <p:blipFill>
          <a:blip r:embed="rId10"/>
          <a:stretch>
            <a:fillRect/>
          </a:stretch>
        </p:blipFill>
        <p:spPr>
          <a:xfrm>
            <a:off x="561274" y="1849674"/>
            <a:ext cx="6070701" cy="3405750"/>
          </a:xfrm>
          <a:prstGeom prst="rect">
            <a:avLst/>
          </a:prstGeom>
        </p:spPr>
      </p:pic>
    </p:spTree>
    <p:extLst>
      <p:ext uri="{BB962C8B-B14F-4D97-AF65-F5344CB8AC3E}">
        <p14:creationId xmlns:p14="http://schemas.microsoft.com/office/powerpoint/2010/main" val="2459442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89E47C93-1663-4E63-9F1B-F2E7112280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129"/>
            <a:ext cx="12192000" cy="6843742"/>
          </a:xfrm>
          <a:prstGeom prst="rect">
            <a:avLst/>
          </a:prstGeom>
        </p:spPr>
      </p:pic>
      <p:sp>
        <p:nvSpPr>
          <p:cNvPr id="7" name="TextBox 6">
            <a:extLst>
              <a:ext uri="{FF2B5EF4-FFF2-40B4-BE49-F238E27FC236}">
                <a16:creationId xmlns:a16="http://schemas.microsoft.com/office/drawing/2014/main" id="{2CEEA965-D3B0-4607-B102-D88312A24262}"/>
              </a:ext>
            </a:extLst>
          </p:cNvPr>
          <p:cNvSpPr txBox="1"/>
          <p:nvPr/>
        </p:nvSpPr>
        <p:spPr>
          <a:xfrm>
            <a:off x="561279" y="434812"/>
            <a:ext cx="6070701" cy="461665"/>
          </a:xfrm>
          <a:prstGeom prst="rect">
            <a:avLst/>
          </a:prstGeom>
          <a:noFill/>
        </p:spPr>
        <p:txBody>
          <a:bodyPr wrap="none" rtlCol="0">
            <a:spAutoFit/>
          </a:bodyPr>
          <a:lstStyle/>
          <a:p>
            <a:r>
              <a:rPr lang="tr-TR" sz="2400" b="1" dirty="0" err="1">
                <a:solidFill>
                  <a:srgbClr val="231F20"/>
                </a:solidFill>
                <a:ea typeface="Verdana" panose="020B0604030504040204" pitchFamily="34" charset="0"/>
              </a:rPr>
              <a:t>Datagate</a:t>
            </a:r>
            <a:r>
              <a:rPr lang="en-US" sz="2400" b="1" dirty="0">
                <a:solidFill>
                  <a:srgbClr val="231F20"/>
                </a:solidFill>
                <a:ea typeface="Verdana" panose="020B0604030504040204" pitchFamily="34" charset="0"/>
              </a:rPr>
              <a:t> AŞ </a:t>
            </a:r>
            <a:r>
              <a:rPr lang="en-US" sz="2400" b="1" dirty="0" err="1">
                <a:solidFill>
                  <a:srgbClr val="231F20"/>
                </a:solidFill>
                <a:ea typeface="Verdana" panose="020B0604030504040204" pitchFamily="34" charset="0"/>
              </a:rPr>
              <a:t>Finansal</a:t>
            </a:r>
            <a:r>
              <a:rPr lang="en-US" sz="2400" b="1" dirty="0">
                <a:solidFill>
                  <a:srgbClr val="231F20"/>
                </a:solidFill>
                <a:ea typeface="Verdana" panose="020B0604030504040204" pitchFamily="34" charset="0"/>
              </a:rPr>
              <a:t> ve </a:t>
            </a:r>
            <a:r>
              <a:rPr lang="en-US" sz="2400" b="1" dirty="0" err="1">
                <a:solidFill>
                  <a:srgbClr val="231F20"/>
                </a:solidFill>
                <a:ea typeface="Verdana" panose="020B0604030504040204" pitchFamily="34" charset="0"/>
              </a:rPr>
              <a:t>Operasyonel</a:t>
            </a:r>
            <a:r>
              <a:rPr lang="en-US" sz="2400" b="1" dirty="0">
                <a:solidFill>
                  <a:srgbClr val="231F20"/>
                </a:solidFill>
                <a:ea typeface="Verdana" panose="020B0604030504040204" pitchFamily="34" charset="0"/>
              </a:rPr>
              <a:t> </a:t>
            </a:r>
            <a:r>
              <a:rPr lang="en-US" sz="2400" b="1" dirty="0" err="1">
                <a:solidFill>
                  <a:srgbClr val="231F20"/>
                </a:solidFill>
                <a:ea typeface="Verdana" panose="020B0604030504040204" pitchFamily="34" charset="0"/>
              </a:rPr>
              <a:t>Sonuçlar</a:t>
            </a:r>
            <a:endParaRPr lang="en-US" sz="2400" dirty="0">
              <a:solidFill>
                <a:srgbClr val="231F20"/>
              </a:solidFill>
              <a:ea typeface="Verdana" panose="020B0604030504040204" pitchFamily="34" charset="0"/>
            </a:endParaRPr>
          </a:p>
        </p:txBody>
      </p:sp>
      <p:sp>
        <p:nvSpPr>
          <p:cNvPr id="23" name="TextBox 22">
            <a:extLst>
              <a:ext uri="{FF2B5EF4-FFF2-40B4-BE49-F238E27FC236}">
                <a16:creationId xmlns:a16="http://schemas.microsoft.com/office/drawing/2014/main" id="{8FD0D61D-9400-4326-A19C-12A19589D06F}"/>
              </a:ext>
            </a:extLst>
          </p:cNvPr>
          <p:cNvSpPr txBox="1"/>
          <p:nvPr/>
        </p:nvSpPr>
        <p:spPr>
          <a:xfrm>
            <a:off x="561279" y="1336694"/>
            <a:ext cx="2580899" cy="430887"/>
          </a:xfrm>
          <a:prstGeom prst="rect">
            <a:avLst/>
          </a:prstGeom>
          <a:noFill/>
        </p:spPr>
        <p:txBody>
          <a:bodyPr wrap="none" rtlCol="0">
            <a:spAutoFit/>
          </a:bodyPr>
          <a:lstStyle/>
          <a:p>
            <a:r>
              <a:rPr lang="en-US" sz="2200" b="1" dirty="0" err="1">
                <a:solidFill>
                  <a:srgbClr val="231F20"/>
                </a:solidFill>
                <a:effectLst/>
                <a:ea typeface="Verdana" panose="020B0604030504040204" pitchFamily="34" charset="0"/>
              </a:rPr>
              <a:t>Özet</a:t>
            </a:r>
            <a:r>
              <a:rPr lang="en-US" sz="2200" b="1" dirty="0">
                <a:solidFill>
                  <a:srgbClr val="231F20"/>
                </a:solidFill>
                <a:effectLst/>
                <a:ea typeface="Verdana" panose="020B0604030504040204" pitchFamily="34" charset="0"/>
              </a:rPr>
              <a:t> </a:t>
            </a:r>
            <a:r>
              <a:rPr lang="en-US" sz="2200" b="1" dirty="0" err="1">
                <a:solidFill>
                  <a:srgbClr val="231F20"/>
                </a:solidFill>
                <a:effectLst/>
                <a:ea typeface="Verdana" panose="020B0604030504040204" pitchFamily="34" charset="0"/>
              </a:rPr>
              <a:t>Bilanço</a:t>
            </a:r>
            <a:r>
              <a:rPr lang="en-US" sz="2200" b="1" dirty="0">
                <a:solidFill>
                  <a:srgbClr val="231F20"/>
                </a:solidFill>
                <a:effectLst/>
                <a:ea typeface="Verdana" panose="020B0604030504040204" pitchFamily="34" charset="0"/>
              </a:rPr>
              <a:t> (Bin TL)</a:t>
            </a:r>
            <a:endParaRPr lang="en-US" sz="2200" dirty="0">
              <a:solidFill>
                <a:srgbClr val="231F20"/>
              </a:solidFill>
              <a:ea typeface="Verdana" panose="020B0604030504040204" pitchFamily="34" charset="0"/>
            </a:endParaRPr>
          </a:p>
        </p:txBody>
      </p:sp>
      <p:pic>
        <p:nvPicPr>
          <p:cNvPr id="13" name="Graphic 7">
            <a:extLst>
              <a:ext uri="{FF2B5EF4-FFF2-40B4-BE49-F238E27FC236}">
                <a16:creationId xmlns:a16="http://schemas.microsoft.com/office/drawing/2014/main" id="{2E4E3D82-48F9-4B71-A652-16AA4973543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816593" y="394584"/>
            <a:ext cx="1281121" cy="467518"/>
          </a:xfrm>
          <a:prstGeom prst="rect">
            <a:avLst/>
          </a:prstGeom>
        </p:spPr>
      </p:pic>
      <p:grpSp>
        <p:nvGrpSpPr>
          <p:cNvPr id="20" name="Group 19"/>
          <p:cNvGrpSpPr/>
          <p:nvPr/>
        </p:nvGrpSpPr>
        <p:grpSpPr>
          <a:xfrm>
            <a:off x="8943203" y="6429817"/>
            <a:ext cx="2986766" cy="247317"/>
            <a:chOff x="8943203" y="6429817"/>
            <a:chExt cx="2986766" cy="247317"/>
          </a:xfrm>
        </p:grpSpPr>
        <p:pic>
          <p:nvPicPr>
            <p:cNvPr id="21" name="Resim 22">
              <a:extLst>
                <a:ext uri="{FF2B5EF4-FFF2-40B4-BE49-F238E27FC236}">
                  <a16:creationId xmlns:a16="http://schemas.microsoft.com/office/drawing/2014/main" id="{7DF2FDB2-3176-4557-AE41-22B2C02FC462}"/>
                </a:ext>
              </a:extLst>
            </p:cNvPr>
            <p:cNvPicPr>
              <a:picLocks noChangeAspect="1"/>
            </p:cNvPicPr>
            <p:nvPr/>
          </p:nvPicPr>
          <p:blipFill>
            <a:blip r:embed="rId5" cstate="print">
              <a:lum bright="70000" contrast="-70000"/>
              <a:extLst>
                <a:ext uri="{28A0092B-C50C-407E-A947-70E740481C1C}">
                  <a14:useLocalDpi xmlns:a14="http://schemas.microsoft.com/office/drawing/2010/main" val="0"/>
                </a:ext>
              </a:extLst>
            </a:blip>
            <a:stretch>
              <a:fillRect/>
            </a:stretch>
          </p:blipFill>
          <p:spPr>
            <a:xfrm>
              <a:off x="8943203" y="6483710"/>
              <a:ext cx="444796" cy="193424"/>
            </a:xfrm>
            <a:prstGeom prst="rect">
              <a:avLst/>
            </a:prstGeom>
            <a:noFill/>
          </p:spPr>
        </p:pic>
        <p:pic>
          <p:nvPicPr>
            <p:cNvPr id="22" name="Resim 23">
              <a:extLst>
                <a:ext uri="{FF2B5EF4-FFF2-40B4-BE49-F238E27FC236}">
                  <a16:creationId xmlns:a16="http://schemas.microsoft.com/office/drawing/2014/main" id="{1411831A-0D3E-42C8-97BB-71C33A91CB31}"/>
                </a:ext>
              </a:extLst>
            </p:cNvPr>
            <p:cNvPicPr>
              <a:picLocks noChangeAspect="1"/>
            </p:cNvPicPr>
            <p:nvPr/>
          </p:nvPicPr>
          <p:blipFill>
            <a:blip r:embed="rId6" cstate="print">
              <a:lum bright="70000" contrast="-70000"/>
              <a:extLst>
                <a:ext uri="{28A0092B-C50C-407E-A947-70E740481C1C}">
                  <a14:useLocalDpi xmlns:a14="http://schemas.microsoft.com/office/drawing/2010/main" val="0"/>
                </a:ext>
              </a:extLst>
            </a:blip>
            <a:stretch>
              <a:fillRect/>
            </a:stretch>
          </p:blipFill>
          <p:spPr>
            <a:xfrm>
              <a:off x="9479253" y="6496410"/>
              <a:ext cx="676925" cy="168024"/>
            </a:xfrm>
            <a:prstGeom prst="rect">
              <a:avLst/>
            </a:prstGeom>
            <a:noFill/>
          </p:spPr>
        </p:pic>
        <p:pic>
          <p:nvPicPr>
            <p:cNvPr id="24" name="Resim 24">
              <a:extLst>
                <a:ext uri="{FF2B5EF4-FFF2-40B4-BE49-F238E27FC236}">
                  <a16:creationId xmlns:a16="http://schemas.microsoft.com/office/drawing/2014/main" id="{D2EDCAE4-3737-44EC-BFDA-49B7E3700354}"/>
                </a:ext>
              </a:extLst>
            </p:cNvPr>
            <p:cNvPicPr>
              <a:picLocks noChangeAspect="1"/>
            </p:cNvPicPr>
            <p:nvPr/>
          </p:nvPicPr>
          <p:blipFill>
            <a:blip r:embed="rId7" cstate="print">
              <a:lum bright="70000" contrast="-70000"/>
              <a:extLst>
                <a:ext uri="{28A0092B-C50C-407E-A947-70E740481C1C}">
                  <a14:useLocalDpi xmlns:a14="http://schemas.microsoft.com/office/drawing/2010/main" val="0"/>
                </a:ext>
              </a:extLst>
            </a:blip>
            <a:stretch>
              <a:fillRect/>
            </a:stretch>
          </p:blipFill>
          <p:spPr>
            <a:xfrm>
              <a:off x="10247432" y="6429817"/>
              <a:ext cx="528305" cy="247317"/>
            </a:xfrm>
            <a:prstGeom prst="rect">
              <a:avLst/>
            </a:prstGeom>
            <a:noFill/>
          </p:spPr>
        </p:pic>
        <p:pic>
          <p:nvPicPr>
            <p:cNvPr id="25" name="Resim 25">
              <a:extLst>
                <a:ext uri="{FF2B5EF4-FFF2-40B4-BE49-F238E27FC236}">
                  <a16:creationId xmlns:a16="http://schemas.microsoft.com/office/drawing/2014/main" id="{800626C0-A6FF-4696-B4C3-F5829E3125BF}"/>
                </a:ext>
              </a:extLst>
            </p:cNvPr>
            <p:cNvPicPr>
              <a:picLocks noChangeAspect="1"/>
            </p:cNvPicPr>
            <p:nvPr/>
          </p:nvPicPr>
          <p:blipFill>
            <a:blip r:embed="rId8" cstate="print">
              <a:lum bright="70000" contrast="-70000"/>
              <a:extLst>
                <a:ext uri="{28A0092B-C50C-407E-A947-70E740481C1C}">
                  <a14:useLocalDpi xmlns:a14="http://schemas.microsoft.com/office/drawing/2010/main" val="0"/>
                </a:ext>
              </a:extLst>
            </a:blip>
            <a:stretch>
              <a:fillRect/>
            </a:stretch>
          </p:blipFill>
          <p:spPr>
            <a:xfrm>
              <a:off x="10862286" y="6464029"/>
              <a:ext cx="508191" cy="183561"/>
            </a:xfrm>
            <a:prstGeom prst="rect">
              <a:avLst/>
            </a:prstGeom>
            <a:noFill/>
          </p:spPr>
        </p:pic>
        <p:pic>
          <p:nvPicPr>
            <p:cNvPr id="26" name="Resim 26">
              <a:extLst>
                <a:ext uri="{FF2B5EF4-FFF2-40B4-BE49-F238E27FC236}">
                  <a16:creationId xmlns:a16="http://schemas.microsoft.com/office/drawing/2014/main" id="{1265B6AE-5E2B-41B5-8C37-2E400AF65B8F}"/>
                </a:ext>
              </a:extLst>
            </p:cNvPr>
            <p:cNvPicPr>
              <a:picLocks noChangeAspect="1"/>
            </p:cNvPicPr>
            <p:nvPr/>
          </p:nvPicPr>
          <p:blipFill>
            <a:blip r:embed="rId9" cstate="print">
              <a:lum bright="70000" contrast="-70000"/>
              <a:extLst>
                <a:ext uri="{28A0092B-C50C-407E-A947-70E740481C1C}">
                  <a14:useLocalDpi xmlns:a14="http://schemas.microsoft.com/office/drawing/2010/main" val="0"/>
                </a:ext>
              </a:extLst>
            </a:blip>
            <a:stretch>
              <a:fillRect/>
            </a:stretch>
          </p:blipFill>
          <p:spPr>
            <a:xfrm>
              <a:off x="11498169" y="6483710"/>
              <a:ext cx="431800" cy="166915"/>
            </a:xfrm>
            <a:prstGeom prst="rect">
              <a:avLst/>
            </a:prstGeom>
            <a:noFill/>
          </p:spPr>
        </p:pic>
      </p:grpSp>
      <p:pic>
        <p:nvPicPr>
          <p:cNvPr id="2" name="Resim 1">
            <a:extLst>
              <a:ext uri="{FF2B5EF4-FFF2-40B4-BE49-F238E27FC236}">
                <a16:creationId xmlns:a16="http://schemas.microsoft.com/office/drawing/2014/main" id="{D7C2367A-6226-87CC-6D12-C4DECC4EDF7D}"/>
              </a:ext>
            </a:extLst>
          </p:cNvPr>
          <p:cNvPicPr>
            <a:picLocks noChangeAspect="1"/>
          </p:cNvPicPr>
          <p:nvPr/>
        </p:nvPicPr>
        <p:blipFill>
          <a:blip r:embed="rId10"/>
          <a:stretch>
            <a:fillRect/>
          </a:stretch>
        </p:blipFill>
        <p:spPr>
          <a:xfrm>
            <a:off x="561279" y="2021366"/>
            <a:ext cx="10588716" cy="2619755"/>
          </a:xfrm>
          <a:prstGeom prst="rect">
            <a:avLst/>
          </a:prstGeom>
        </p:spPr>
      </p:pic>
    </p:spTree>
    <p:extLst>
      <p:ext uri="{BB962C8B-B14F-4D97-AF65-F5344CB8AC3E}">
        <p14:creationId xmlns:p14="http://schemas.microsoft.com/office/powerpoint/2010/main" val="2478083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75A1E36B-21D4-4946-BCD2-B3017E3C65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129"/>
            <a:ext cx="12192000" cy="6843742"/>
          </a:xfrm>
          <a:prstGeom prst="rect">
            <a:avLst/>
          </a:prstGeom>
        </p:spPr>
      </p:pic>
      <p:sp>
        <p:nvSpPr>
          <p:cNvPr id="7" name="TextBox 6">
            <a:extLst>
              <a:ext uri="{FF2B5EF4-FFF2-40B4-BE49-F238E27FC236}">
                <a16:creationId xmlns:a16="http://schemas.microsoft.com/office/drawing/2014/main" id="{2CEEA965-D3B0-4607-B102-D88312A24262}"/>
              </a:ext>
            </a:extLst>
          </p:cNvPr>
          <p:cNvSpPr txBox="1"/>
          <p:nvPr/>
        </p:nvSpPr>
        <p:spPr>
          <a:xfrm>
            <a:off x="561279" y="434812"/>
            <a:ext cx="6070701" cy="461665"/>
          </a:xfrm>
          <a:prstGeom prst="rect">
            <a:avLst/>
          </a:prstGeom>
          <a:noFill/>
        </p:spPr>
        <p:txBody>
          <a:bodyPr wrap="none" rtlCol="0">
            <a:spAutoFit/>
          </a:bodyPr>
          <a:lstStyle/>
          <a:p>
            <a:r>
              <a:rPr lang="tr-TR" sz="2400" b="1" dirty="0" err="1">
                <a:solidFill>
                  <a:srgbClr val="231F20"/>
                </a:solidFill>
                <a:ea typeface="Verdana" panose="020B0604030504040204" pitchFamily="34" charset="0"/>
              </a:rPr>
              <a:t>Datagate</a:t>
            </a:r>
            <a:r>
              <a:rPr lang="en-US" sz="2400" b="1" dirty="0">
                <a:solidFill>
                  <a:srgbClr val="231F20"/>
                </a:solidFill>
                <a:ea typeface="Verdana" panose="020B0604030504040204" pitchFamily="34" charset="0"/>
              </a:rPr>
              <a:t> AŞ </a:t>
            </a:r>
            <a:r>
              <a:rPr lang="en-US" sz="2400" b="1" dirty="0" err="1">
                <a:solidFill>
                  <a:srgbClr val="231F20"/>
                </a:solidFill>
                <a:ea typeface="Verdana" panose="020B0604030504040204" pitchFamily="34" charset="0"/>
              </a:rPr>
              <a:t>Finansal</a:t>
            </a:r>
            <a:r>
              <a:rPr lang="en-US" sz="2400" b="1" dirty="0">
                <a:solidFill>
                  <a:srgbClr val="231F20"/>
                </a:solidFill>
                <a:ea typeface="Verdana" panose="020B0604030504040204" pitchFamily="34" charset="0"/>
              </a:rPr>
              <a:t> ve </a:t>
            </a:r>
            <a:r>
              <a:rPr lang="en-US" sz="2400" b="1" dirty="0" err="1">
                <a:solidFill>
                  <a:srgbClr val="231F20"/>
                </a:solidFill>
                <a:ea typeface="Verdana" panose="020B0604030504040204" pitchFamily="34" charset="0"/>
              </a:rPr>
              <a:t>Operasyonel</a:t>
            </a:r>
            <a:r>
              <a:rPr lang="en-US" sz="2400" b="1" dirty="0">
                <a:solidFill>
                  <a:srgbClr val="231F20"/>
                </a:solidFill>
                <a:ea typeface="Verdana" panose="020B0604030504040204" pitchFamily="34" charset="0"/>
              </a:rPr>
              <a:t> </a:t>
            </a:r>
            <a:r>
              <a:rPr lang="en-US" sz="2400" b="1" dirty="0" err="1">
                <a:solidFill>
                  <a:srgbClr val="231F20"/>
                </a:solidFill>
                <a:ea typeface="Verdana" panose="020B0604030504040204" pitchFamily="34" charset="0"/>
              </a:rPr>
              <a:t>Sonuçlar</a:t>
            </a:r>
            <a:endParaRPr lang="en-US" sz="2400" dirty="0">
              <a:solidFill>
                <a:srgbClr val="231F20"/>
              </a:solidFill>
              <a:ea typeface="Verdana" panose="020B0604030504040204" pitchFamily="34" charset="0"/>
            </a:endParaRPr>
          </a:p>
        </p:txBody>
      </p:sp>
      <p:sp>
        <p:nvSpPr>
          <p:cNvPr id="23" name="TextBox 22">
            <a:extLst>
              <a:ext uri="{FF2B5EF4-FFF2-40B4-BE49-F238E27FC236}">
                <a16:creationId xmlns:a16="http://schemas.microsoft.com/office/drawing/2014/main" id="{8FD0D61D-9400-4326-A19C-12A19589D06F}"/>
              </a:ext>
            </a:extLst>
          </p:cNvPr>
          <p:cNvSpPr txBox="1"/>
          <p:nvPr/>
        </p:nvSpPr>
        <p:spPr>
          <a:xfrm>
            <a:off x="561279" y="1263808"/>
            <a:ext cx="3165162" cy="430887"/>
          </a:xfrm>
          <a:prstGeom prst="rect">
            <a:avLst/>
          </a:prstGeom>
          <a:noFill/>
        </p:spPr>
        <p:txBody>
          <a:bodyPr wrap="none" rtlCol="0">
            <a:spAutoFit/>
          </a:bodyPr>
          <a:lstStyle/>
          <a:p>
            <a:r>
              <a:rPr lang="en-US" sz="2200" b="1" dirty="0">
                <a:solidFill>
                  <a:srgbClr val="231F20"/>
                </a:solidFill>
                <a:effectLst/>
                <a:ea typeface="Verdana" panose="020B0604030504040204" pitchFamily="34" charset="0"/>
              </a:rPr>
              <a:t>Net </a:t>
            </a:r>
            <a:r>
              <a:rPr lang="en-US" sz="2200" b="1" dirty="0" err="1">
                <a:solidFill>
                  <a:srgbClr val="231F20"/>
                </a:solidFill>
                <a:effectLst/>
                <a:ea typeface="Verdana" panose="020B0604030504040204" pitchFamily="34" charset="0"/>
              </a:rPr>
              <a:t>Finansal</a:t>
            </a:r>
            <a:r>
              <a:rPr lang="en-US" sz="2200" b="1" dirty="0">
                <a:solidFill>
                  <a:srgbClr val="231F20"/>
                </a:solidFill>
                <a:effectLst/>
                <a:ea typeface="Verdana" panose="020B0604030504040204" pitchFamily="34" charset="0"/>
              </a:rPr>
              <a:t> </a:t>
            </a:r>
            <a:r>
              <a:rPr lang="en-US" sz="2200" b="1" dirty="0" err="1">
                <a:solidFill>
                  <a:srgbClr val="231F20"/>
                </a:solidFill>
                <a:effectLst/>
                <a:ea typeface="Verdana" panose="020B0604030504040204" pitchFamily="34" charset="0"/>
              </a:rPr>
              <a:t>Borç</a:t>
            </a:r>
            <a:r>
              <a:rPr lang="en-US" sz="2200" b="1" dirty="0">
                <a:solidFill>
                  <a:srgbClr val="231F20"/>
                </a:solidFill>
                <a:effectLst/>
                <a:ea typeface="Verdana" panose="020B0604030504040204" pitchFamily="34" charset="0"/>
              </a:rPr>
              <a:t> (Bin TL)</a:t>
            </a:r>
            <a:endParaRPr lang="en-US" sz="2200" dirty="0">
              <a:solidFill>
                <a:srgbClr val="231F20"/>
              </a:solidFill>
              <a:ea typeface="Verdana" panose="020B0604030504040204" pitchFamily="34" charset="0"/>
            </a:endParaRPr>
          </a:p>
        </p:txBody>
      </p:sp>
      <p:pic>
        <p:nvPicPr>
          <p:cNvPr id="12" name="Graphic 7">
            <a:extLst>
              <a:ext uri="{FF2B5EF4-FFF2-40B4-BE49-F238E27FC236}">
                <a16:creationId xmlns:a16="http://schemas.microsoft.com/office/drawing/2014/main" id="{69F1F436-CB3F-485B-9995-DD74C162445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816593" y="394584"/>
            <a:ext cx="1281121" cy="467518"/>
          </a:xfrm>
          <a:prstGeom prst="rect">
            <a:avLst/>
          </a:prstGeom>
        </p:spPr>
      </p:pic>
      <p:grpSp>
        <p:nvGrpSpPr>
          <p:cNvPr id="20" name="Group 19"/>
          <p:cNvGrpSpPr/>
          <p:nvPr/>
        </p:nvGrpSpPr>
        <p:grpSpPr>
          <a:xfrm>
            <a:off x="8943203" y="6429817"/>
            <a:ext cx="2986766" cy="247317"/>
            <a:chOff x="8943203" y="6429817"/>
            <a:chExt cx="2986766" cy="247317"/>
          </a:xfrm>
        </p:grpSpPr>
        <p:pic>
          <p:nvPicPr>
            <p:cNvPr id="21" name="Resim 22">
              <a:extLst>
                <a:ext uri="{FF2B5EF4-FFF2-40B4-BE49-F238E27FC236}">
                  <a16:creationId xmlns:a16="http://schemas.microsoft.com/office/drawing/2014/main" id="{7DF2FDB2-3176-4557-AE41-22B2C02FC462}"/>
                </a:ext>
              </a:extLst>
            </p:cNvPr>
            <p:cNvPicPr>
              <a:picLocks noChangeAspect="1"/>
            </p:cNvPicPr>
            <p:nvPr/>
          </p:nvPicPr>
          <p:blipFill>
            <a:blip r:embed="rId6" cstate="print">
              <a:lum bright="70000" contrast="-70000"/>
              <a:extLst>
                <a:ext uri="{28A0092B-C50C-407E-A947-70E740481C1C}">
                  <a14:useLocalDpi xmlns:a14="http://schemas.microsoft.com/office/drawing/2010/main" val="0"/>
                </a:ext>
              </a:extLst>
            </a:blip>
            <a:stretch>
              <a:fillRect/>
            </a:stretch>
          </p:blipFill>
          <p:spPr>
            <a:xfrm>
              <a:off x="8943203" y="6483710"/>
              <a:ext cx="444796" cy="193424"/>
            </a:xfrm>
            <a:prstGeom prst="rect">
              <a:avLst/>
            </a:prstGeom>
            <a:noFill/>
          </p:spPr>
        </p:pic>
        <p:pic>
          <p:nvPicPr>
            <p:cNvPr id="22" name="Resim 23">
              <a:extLst>
                <a:ext uri="{FF2B5EF4-FFF2-40B4-BE49-F238E27FC236}">
                  <a16:creationId xmlns:a16="http://schemas.microsoft.com/office/drawing/2014/main" id="{1411831A-0D3E-42C8-97BB-71C33A91CB31}"/>
                </a:ext>
              </a:extLst>
            </p:cNvPr>
            <p:cNvPicPr>
              <a:picLocks noChangeAspect="1"/>
            </p:cNvPicPr>
            <p:nvPr/>
          </p:nvPicPr>
          <p:blipFill>
            <a:blip r:embed="rId7" cstate="print">
              <a:lum bright="70000" contrast="-70000"/>
              <a:extLst>
                <a:ext uri="{28A0092B-C50C-407E-A947-70E740481C1C}">
                  <a14:useLocalDpi xmlns:a14="http://schemas.microsoft.com/office/drawing/2010/main" val="0"/>
                </a:ext>
              </a:extLst>
            </a:blip>
            <a:stretch>
              <a:fillRect/>
            </a:stretch>
          </p:blipFill>
          <p:spPr>
            <a:xfrm>
              <a:off x="9479253" y="6496410"/>
              <a:ext cx="676925" cy="168024"/>
            </a:xfrm>
            <a:prstGeom prst="rect">
              <a:avLst/>
            </a:prstGeom>
            <a:noFill/>
          </p:spPr>
        </p:pic>
        <p:pic>
          <p:nvPicPr>
            <p:cNvPr id="24" name="Resim 24">
              <a:extLst>
                <a:ext uri="{FF2B5EF4-FFF2-40B4-BE49-F238E27FC236}">
                  <a16:creationId xmlns:a16="http://schemas.microsoft.com/office/drawing/2014/main" id="{D2EDCAE4-3737-44EC-BFDA-49B7E3700354}"/>
                </a:ext>
              </a:extLst>
            </p:cNvPr>
            <p:cNvPicPr>
              <a:picLocks noChangeAspect="1"/>
            </p:cNvPicPr>
            <p:nvPr/>
          </p:nvPicPr>
          <p:blipFill>
            <a:blip r:embed="rId8" cstate="print">
              <a:lum bright="70000" contrast="-70000"/>
              <a:extLst>
                <a:ext uri="{28A0092B-C50C-407E-A947-70E740481C1C}">
                  <a14:useLocalDpi xmlns:a14="http://schemas.microsoft.com/office/drawing/2010/main" val="0"/>
                </a:ext>
              </a:extLst>
            </a:blip>
            <a:stretch>
              <a:fillRect/>
            </a:stretch>
          </p:blipFill>
          <p:spPr>
            <a:xfrm>
              <a:off x="10247432" y="6429817"/>
              <a:ext cx="528305" cy="247317"/>
            </a:xfrm>
            <a:prstGeom prst="rect">
              <a:avLst/>
            </a:prstGeom>
            <a:noFill/>
          </p:spPr>
        </p:pic>
        <p:pic>
          <p:nvPicPr>
            <p:cNvPr id="25" name="Resim 25">
              <a:extLst>
                <a:ext uri="{FF2B5EF4-FFF2-40B4-BE49-F238E27FC236}">
                  <a16:creationId xmlns:a16="http://schemas.microsoft.com/office/drawing/2014/main" id="{800626C0-A6FF-4696-B4C3-F5829E3125BF}"/>
                </a:ext>
              </a:extLst>
            </p:cNvPr>
            <p:cNvPicPr>
              <a:picLocks noChangeAspect="1"/>
            </p:cNvPicPr>
            <p:nvPr/>
          </p:nvPicPr>
          <p:blipFill>
            <a:blip r:embed="rId9" cstate="print">
              <a:lum bright="70000" contrast="-70000"/>
              <a:extLst>
                <a:ext uri="{28A0092B-C50C-407E-A947-70E740481C1C}">
                  <a14:useLocalDpi xmlns:a14="http://schemas.microsoft.com/office/drawing/2010/main" val="0"/>
                </a:ext>
              </a:extLst>
            </a:blip>
            <a:stretch>
              <a:fillRect/>
            </a:stretch>
          </p:blipFill>
          <p:spPr>
            <a:xfrm>
              <a:off x="10862286" y="6464029"/>
              <a:ext cx="508191" cy="183561"/>
            </a:xfrm>
            <a:prstGeom prst="rect">
              <a:avLst/>
            </a:prstGeom>
            <a:noFill/>
          </p:spPr>
        </p:pic>
        <p:pic>
          <p:nvPicPr>
            <p:cNvPr id="26" name="Resim 26">
              <a:extLst>
                <a:ext uri="{FF2B5EF4-FFF2-40B4-BE49-F238E27FC236}">
                  <a16:creationId xmlns:a16="http://schemas.microsoft.com/office/drawing/2014/main" id="{1265B6AE-5E2B-41B5-8C37-2E400AF65B8F}"/>
                </a:ext>
              </a:extLst>
            </p:cNvPr>
            <p:cNvPicPr>
              <a:picLocks noChangeAspect="1"/>
            </p:cNvPicPr>
            <p:nvPr/>
          </p:nvPicPr>
          <p:blipFill>
            <a:blip r:embed="rId10" cstate="print">
              <a:lum bright="70000" contrast="-70000"/>
              <a:extLst>
                <a:ext uri="{28A0092B-C50C-407E-A947-70E740481C1C}">
                  <a14:useLocalDpi xmlns:a14="http://schemas.microsoft.com/office/drawing/2010/main" val="0"/>
                </a:ext>
              </a:extLst>
            </a:blip>
            <a:stretch>
              <a:fillRect/>
            </a:stretch>
          </p:blipFill>
          <p:spPr>
            <a:xfrm>
              <a:off x="11498169" y="6483710"/>
              <a:ext cx="431800" cy="166915"/>
            </a:xfrm>
            <a:prstGeom prst="rect">
              <a:avLst/>
            </a:prstGeom>
            <a:noFill/>
          </p:spPr>
        </p:pic>
      </p:grpSp>
      <p:graphicFrame>
        <p:nvGraphicFramePr>
          <p:cNvPr id="2" name="3 Grafik">
            <a:extLst>
              <a:ext uri="{FF2B5EF4-FFF2-40B4-BE49-F238E27FC236}">
                <a16:creationId xmlns:a16="http://schemas.microsoft.com/office/drawing/2014/main" id="{00000000-0008-0000-0200-000002000000}"/>
              </a:ext>
            </a:extLst>
          </p:cNvPr>
          <p:cNvGraphicFramePr>
            <a:graphicFrameLocks/>
          </p:cNvGraphicFramePr>
          <p:nvPr>
            <p:extLst>
              <p:ext uri="{D42A27DB-BD31-4B8C-83A1-F6EECF244321}">
                <p14:modId xmlns:p14="http://schemas.microsoft.com/office/powerpoint/2010/main" val="68100777"/>
              </p:ext>
            </p:extLst>
          </p:nvPr>
        </p:nvGraphicFramePr>
        <p:xfrm>
          <a:off x="821523" y="1874271"/>
          <a:ext cx="5331758" cy="4819651"/>
        </p:xfrm>
        <a:graphic>
          <a:graphicData uri="http://schemas.openxmlformats.org/drawingml/2006/chart">
            <c:chart xmlns:c="http://schemas.openxmlformats.org/drawingml/2006/chart" xmlns:r="http://schemas.openxmlformats.org/officeDocument/2006/relationships" r:id="rId11"/>
          </a:graphicData>
        </a:graphic>
      </p:graphicFrame>
    </p:spTree>
    <p:extLst>
      <p:ext uri="{BB962C8B-B14F-4D97-AF65-F5344CB8AC3E}">
        <p14:creationId xmlns:p14="http://schemas.microsoft.com/office/powerpoint/2010/main" val="3893713928"/>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DF2F5C6-8998-49CF-A8CA-DBE2256257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129"/>
            <a:ext cx="12192000" cy="6843742"/>
          </a:xfrm>
          <a:prstGeom prst="rect">
            <a:avLst/>
          </a:prstGeom>
        </p:spPr>
      </p:pic>
      <p:sp>
        <p:nvSpPr>
          <p:cNvPr id="7" name="TextBox 6">
            <a:extLst>
              <a:ext uri="{FF2B5EF4-FFF2-40B4-BE49-F238E27FC236}">
                <a16:creationId xmlns:a16="http://schemas.microsoft.com/office/drawing/2014/main" id="{2CEEA965-D3B0-4607-B102-D88312A24262}"/>
              </a:ext>
            </a:extLst>
          </p:cNvPr>
          <p:cNvSpPr txBox="1"/>
          <p:nvPr/>
        </p:nvSpPr>
        <p:spPr>
          <a:xfrm>
            <a:off x="561279" y="434812"/>
            <a:ext cx="6070701" cy="461665"/>
          </a:xfrm>
          <a:prstGeom prst="rect">
            <a:avLst/>
          </a:prstGeom>
          <a:noFill/>
        </p:spPr>
        <p:txBody>
          <a:bodyPr wrap="none" rtlCol="0">
            <a:spAutoFit/>
          </a:bodyPr>
          <a:lstStyle/>
          <a:p>
            <a:r>
              <a:rPr lang="tr-TR" sz="2400" b="1" dirty="0" err="1">
                <a:solidFill>
                  <a:srgbClr val="231F20"/>
                </a:solidFill>
                <a:ea typeface="Verdana" panose="020B0604030504040204" pitchFamily="34" charset="0"/>
              </a:rPr>
              <a:t>Datagate</a:t>
            </a:r>
            <a:r>
              <a:rPr lang="en-US" sz="2400" b="1" dirty="0">
                <a:solidFill>
                  <a:srgbClr val="231F20"/>
                </a:solidFill>
                <a:ea typeface="Verdana" panose="020B0604030504040204" pitchFamily="34" charset="0"/>
              </a:rPr>
              <a:t> AŞ </a:t>
            </a:r>
            <a:r>
              <a:rPr lang="en-US" sz="2400" b="1" dirty="0" err="1">
                <a:solidFill>
                  <a:srgbClr val="231F20"/>
                </a:solidFill>
                <a:ea typeface="Verdana" panose="020B0604030504040204" pitchFamily="34" charset="0"/>
              </a:rPr>
              <a:t>Finansal</a:t>
            </a:r>
            <a:r>
              <a:rPr lang="en-US" sz="2400" b="1" dirty="0">
                <a:solidFill>
                  <a:srgbClr val="231F20"/>
                </a:solidFill>
                <a:ea typeface="Verdana" panose="020B0604030504040204" pitchFamily="34" charset="0"/>
              </a:rPr>
              <a:t> ve </a:t>
            </a:r>
            <a:r>
              <a:rPr lang="en-US" sz="2400" b="1" dirty="0" err="1">
                <a:solidFill>
                  <a:srgbClr val="231F20"/>
                </a:solidFill>
                <a:ea typeface="Verdana" panose="020B0604030504040204" pitchFamily="34" charset="0"/>
              </a:rPr>
              <a:t>Operasyonel</a:t>
            </a:r>
            <a:r>
              <a:rPr lang="en-US" sz="2400" b="1" dirty="0">
                <a:solidFill>
                  <a:srgbClr val="231F20"/>
                </a:solidFill>
                <a:ea typeface="Verdana" panose="020B0604030504040204" pitchFamily="34" charset="0"/>
              </a:rPr>
              <a:t> </a:t>
            </a:r>
            <a:r>
              <a:rPr lang="en-US" sz="2400" b="1" dirty="0" err="1">
                <a:solidFill>
                  <a:srgbClr val="231F20"/>
                </a:solidFill>
                <a:ea typeface="Verdana" panose="020B0604030504040204" pitchFamily="34" charset="0"/>
              </a:rPr>
              <a:t>Sonuçlar</a:t>
            </a:r>
            <a:endParaRPr lang="en-US" sz="2400" dirty="0">
              <a:solidFill>
                <a:srgbClr val="231F20"/>
              </a:solidFill>
              <a:ea typeface="Verdana" panose="020B0604030504040204" pitchFamily="34" charset="0"/>
            </a:endParaRPr>
          </a:p>
        </p:txBody>
      </p:sp>
      <p:sp>
        <p:nvSpPr>
          <p:cNvPr id="23" name="TextBox 22">
            <a:extLst>
              <a:ext uri="{FF2B5EF4-FFF2-40B4-BE49-F238E27FC236}">
                <a16:creationId xmlns:a16="http://schemas.microsoft.com/office/drawing/2014/main" id="{8FD0D61D-9400-4326-A19C-12A19589D06F}"/>
              </a:ext>
            </a:extLst>
          </p:cNvPr>
          <p:cNvSpPr txBox="1"/>
          <p:nvPr/>
        </p:nvSpPr>
        <p:spPr>
          <a:xfrm>
            <a:off x="561279" y="1263808"/>
            <a:ext cx="1658018" cy="430887"/>
          </a:xfrm>
          <a:prstGeom prst="rect">
            <a:avLst/>
          </a:prstGeom>
          <a:noFill/>
        </p:spPr>
        <p:txBody>
          <a:bodyPr wrap="none" rtlCol="0">
            <a:spAutoFit/>
          </a:bodyPr>
          <a:lstStyle/>
          <a:p>
            <a:r>
              <a:rPr lang="en-US" sz="2200" b="1" dirty="0">
                <a:solidFill>
                  <a:srgbClr val="231F20"/>
                </a:solidFill>
                <a:effectLst/>
                <a:ea typeface="Verdana" panose="020B0604030504040204" pitchFamily="34" charset="0"/>
              </a:rPr>
              <a:t>Mali </a:t>
            </a:r>
            <a:r>
              <a:rPr lang="en-US" sz="2200" b="1" dirty="0" err="1">
                <a:solidFill>
                  <a:srgbClr val="231F20"/>
                </a:solidFill>
                <a:effectLst/>
                <a:ea typeface="Verdana" panose="020B0604030504040204" pitchFamily="34" charset="0"/>
              </a:rPr>
              <a:t>Oranlar</a:t>
            </a:r>
            <a:endParaRPr lang="en-US" sz="2200" dirty="0">
              <a:solidFill>
                <a:srgbClr val="231F20"/>
              </a:solidFill>
              <a:ea typeface="Verdana" panose="020B0604030504040204" pitchFamily="34" charset="0"/>
            </a:endParaRPr>
          </a:p>
        </p:txBody>
      </p:sp>
      <p:pic>
        <p:nvPicPr>
          <p:cNvPr id="13" name="Graphic 7">
            <a:extLst>
              <a:ext uri="{FF2B5EF4-FFF2-40B4-BE49-F238E27FC236}">
                <a16:creationId xmlns:a16="http://schemas.microsoft.com/office/drawing/2014/main" id="{AA37BE01-42D8-4F2B-B25D-4094AF9F1CB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816593" y="394584"/>
            <a:ext cx="1281121" cy="467518"/>
          </a:xfrm>
          <a:prstGeom prst="rect">
            <a:avLst/>
          </a:prstGeom>
        </p:spPr>
      </p:pic>
      <p:grpSp>
        <p:nvGrpSpPr>
          <p:cNvPr id="20" name="Group 19"/>
          <p:cNvGrpSpPr/>
          <p:nvPr/>
        </p:nvGrpSpPr>
        <p:grpSpPr>
          <a:xfrm>
            <a:off x="8943203" y="6429817"/>
            <a:ext cx="2986766" cy="247317"/>
            <a:chOff x="8943203" y="6429817"/>
            <a:chExt cx="2986766" cy="247317"/>
          </a:xfrm>
        </p:grpSpPr>
        <p:pic>
          <p:nvPicPr>
            <p:cNvPr id="21" name="Resim 22">
              <a:extLst>
                <a:ext uri="{FF2B5EF4-FFF2-40B4-BE49-F238E27FC236}">
                  <a16:creationId xmlns:a16="http://schemas.microsoft.com/office/drawing/2014/main" id="{7DF2FDB2-3176-4557-AE41-22B2C02FC462}"/>
                </a:ext>
              </a:extLst>
            </p:cNvPr>
            <p:cNvPicPr>
              <a:picLocks noChangeAspect="1"/>
            </p:cNvPicPr>
            <p:nvPr/>
          </p:nvPicPr>
          <p:blipFill>
            <a:blip r:embed="rId5" cstate="print">
              <a:lum bright="70000" contrast="-70000"/>
              <a:extLst>
                <a:ext uri="{28A0092B-C50C-407E-A947-70E740481C1C}">
                  <a14:useLocalDpi xmlns:a14="http://schemas.microsoft.com/office/drawing/2010/main" val="0"/>
                </a:ext>
              </a:extLst>
            </a:blip>
            <a:stretch>
              <a:fillRect/>
            </a:stretch>
          </p:blipFill>
          <p:spPr>
            <a:xfrm>
              <a:off x="8943203" y="6483710"/>
              <a:ext cx="444796" cy="193424"/>
            </a:xfrm>
            <a:prstGeom prst="rect">
              <a:avLst/>
            </a:prstGeom>
            <a:noFill/>
          </p:spPr>
        </p:pic>
        <p:pic>
          <p:nvPicPr>
            <p:cNvPr id="22" name="Resim 23">
              <a:extLst>
                <a:ext uri="{FF2B5EF4-FFF2-40B4-BE49-F238E27FC236}">
                  <a16:creationId xmlns:a16="http://schemas.microsoft.com/office/drawing/2014/main" id="{1411831A-0D3E-42C8-97BB-71C33A91CB31}"/>
                </a:ext>
              </a:extLst>
            </p:cNvPr>
            <p:cNvPicPr>
              <a:picLocks noChangeAspect="1"/>
            </p:cNvPicPr>
            <p:nvPr/>
          </p:nvPicPr>
          <p:blipFill>
            <a:blip r:embed="rId6" cstate="print">
              <a:lum bright="70000" contrast="-70000"/>
              <a:extLst>
                <a:ext uri="{28A0092B-C50C-407E-A947-70E740481C1C}">
                  <a14:useLocalDpi xmlns:a14="http://schemas.microsoft.com/office/drawing/2010/main" val="0"/>
                </a:ext>
              </a:extLst>
            </a:blip>
            <a:stretch>
              <a:fillRect/>
            </a:stretch>
          </p:blipFill>
          <p:spPr>
            <a:xfrm>
              <a:off x="9479253" y="6496410"/>
              <a:ext cx="676925" cy="168024"/>
            </a:xfrm>
            <a:prstGeom prst="rect">
              <a:avLst/>
            </a:prstGeom>
            <a:noFill/>
          </p:spPr>
        </p:pic>
        <p:pic>
          <p:nvPicPr>
            <p:cNvPr id="24" name="Resim 24">
              <a:extLst>
                <a:ext uri="{FF2B5EF4-FFF2-40B4-BE49-F238E27FC236}">
                  <a16:creationId xmlns:a16="http://schemas.microsoft.com/office/drawing/2014/main" id="{D2EDCAE4-3737-44EC-BFDA-49B7E3700354}"/>
                </a:ext>
              </a:extLst>
            </p:cNvPr>
            <p:cNvPicPr>
              <a:picLocks noChangeAspect="1"/>
            </p:cNvPicPr>
            <p:nvPr/>
          </p:nvPicPr>
          <p:blipFill>
            <a:blip r:embed="rId7" cstate="print">
              <a:lum bright="70000" contrast="-70000"/>
              <a:extLst>
                <a:ext uri="{28A0092B-C50C-407E-A947-70E740481C1C}">
                  <a14:useLocalDpi xmlns:a14="http://schemas.microsoft.com/office/drawing/2010/main" val="0"/>
                </a:ext>
              </a:extLst>
            </a:blip>
            <a:stretch>
              <a:fillRect/>
            </a:stretch>
          </p:blipFill>
          <p:spPr>
            <a:xfrm>
              <a:off x="10247432" y="6429817"/>
              <a:ext cx="528305" cy="247317"/>
            </a:xfrm>
            <a:prstGeom prst="rect">
              <a:avLst/>
            </a:prstGeom>
            <a:noFill/>
          </p:spPr>
        </p:pic>
        <p:pic>
          <p:nvPicPr>
            <p:cNvPr id="25" name="Resim 25">
              <a:extLst>
                <a:ext uri="{FF2B5EF4-FFF2-40B4-BE49-F238E27FC236}">
                  <a16:creationId xmlns:a16="http://schemas.microsoft.com/office/drawing/2014/main" id="{800626C0-A6FF-4696-B4C3-F5829E3125BF}"/>
                </a:ext>
              </a:extLst>
            </p:cNvPr>
            <p:cNvPicPr>
              <a:picLocks noChangeAspect="1"/>
            </p:cNvPicPr>
            <p:nvPr/>
          </p:nvPicPr>
          <p:blipFill>
            <a:blip r:embed="rId8" cstate="print">
              <a:lum bright="70000" contrast="-70000"/>
              <a:extLst>
                <a:ext uri="{28A0092B-C50C-407E-A947-70E740481C1C}">
                  <a14:useLocalDpi xmlns:a14="http://schemas.microsoft.com/office/drawing/2010/main" val="0"/>
                </a:ext>
              </a:extLst>
            </a:blip>
            <a:stretch>
              <a:fillRect/>
            </a:stretch>
          </p:blipFill>
          <p:spPr>
            <a:xfrm>
              <a:off x="10862286" y="6464029"/>
              <a:ext cx="508191" cy="183561"/>
            </a:xfrm>
            <a:prstGeom prst="rect">
              <a:avLst/>
            </a:prstGeom>
            <a:noFill/>
          </p:spPr>
        </p:pic>
        <p:pic>
          <p:nvPicPr>
            <p:cNvPr id="26" name="Resim 26">
              <a:extLst>
                <a:ext uri="{FF2B5EF4-FFF2-40B4-BE49-F238E27FC236}">
                  <a16:creationId xmlns:a16="http://schemas.microsoft.com/office/drawing/2014/main" id="{1265B6AE-5E2B-41B5-8C37-2E400AF65B8F}"/>
                </a:ext>
              </a:extLst>
            </p:cNvPr>
            <p:cNvPicPr>
              <a:picLocks noChangeAspect="1"/>
            </p:cNvPicPr>
            <p:nvPr/>
          </p:nvPicPr>
          <p:blipFill>
            <a:blip r:embed="rId9" cstate="print">
              <a:lum bright="70000" contrast="-70000"/>
              <a:extLst>
                <a:ext uri="{28A0092B-C50C-407E-A947-70E740481C1C}">
                  <a14:useLocalDpi xmlns:a14="http://schemas.microsoft.com/office/drawing/2010/main" val="0"/>
                </a:ext>
              </a:extLst>
            </a:blip>
            <a:stretch>
              <a:fillRect/>
            </a:stretch>
          </p:blipFill>
          <p:spPr>
            <a:xfrm>
              <a:off x="11498169" y="6483710"/>
              <a:ext cx="431800" cy="166915"/>
            </a:xfrm>
            <a:prstGeom prst="rect">
              <a:avLst/>
            </a:prstGeom>
            <a:noFill/>
          </p:spPr>
        </p:pic>
      </p:grpSp>
      <p:pic>
        <p:nvPicPr>
          <p:cNvPr id="2" name="Resim 1">
            <a:extLst>
              <a:ext uri="{FF2B5EF4-FFF2-40B4-BE49-F238E27FC236}">
                <a16:creationId xmlns:a16="http://schemas.microsoft.com/office/drawing/2014/main" id="{31890FC6-56AC-2806-A425-8DF021312091}"/>
              </a:ext>
            </a:extLst>
          </p:cNvPr>
          <p:cNvPicPr>
            <a:picLocks noChangeAspect="1"/>
          </p:cNvPicPr>
          <p:nvPr/>
        </p:nvPicPr>
        <p:blipFill>
          <a:blip r:embed="rId10"/>
          <a:stretch>
            <a:fillRect/>
          </a:stretch>
        </p:blipFill>
        <p:spPr>
          <a:xfrm>
            <a:off x="645279" y="1795783"/>
            <a:ext cx="4718523" cy="4445219"/>
          </a:xfrm>
          <a:prstGeom prst="rect">
            <a:avLst/>
          </a:prstGeom>
        </p:spPr>
      </p:pic>
    </p:spTree>
    <p:extLst>
      <p:ext uri="{BB962C8B-B14F-4D97-AF65-F5344CB8AC3E}">
        <p14:creationId xmlns:p14="http://schemas.microsoft.com/office/powerpoint/2010/main" val="2278138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682C7674-15CC-4D02-8F10-2D8BBD8CDC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3" y="7129"/>
            <a:ext cx="12192000" cy="6843742"/>
          </a:xfrm>
          <a:prstGeom prst="rect">
            <a:avLst/>
          </a:prstGeom>
        </p:spPr>
      </p:pic>
      <p:sp>
        <p:nvSpPr>
          <p:cNvPr id="19" name="TextBox 18">
            <a:extLst>
              <a:ext uri="{FF2B5EF4-FFF2-40B4-BE49-F238E27FC236}">
                <a16:creationId xmlns:a16="http://schemas.microsoft.com/office/drawing/2014/main" id="{99A1A4AC-EA27-4629-B5DA-721D871ED123}"/>
              </a:ext>
            </a:extLst>
          </p:cNvPr>
          <p:cNvSpPr txBox="1"/>
          <p:nvPr/>
        </p:nvSpPr>
        <p:spPr>
          <a:xfrm>
            <a:off x="1185096" y="2998113"/>
            <a:ext cx="5693560" cy="553998"/>
          </a:xfrm>
          <a:prstGeom prst="rect">
            <a:avLst/>
          </a:prstGeom>
          <a:noFill/>
        </p:spPr>
        <p:txBody>
          <a:bodyPr wrap="square" rtlCol="0">
            <a:spAutoFit/>
          </a:bodyPr>
          <a:lstStyle/>
          <a:p>
            <a:r>
              <a:rPr lang="en-US" sz="3000" b="1" dirty="0">
                <a:solidFill>
                  <a:schemeClr val="bg1"/>
                </a:solidFill>
                <a:effectLst/>
                <a:ea typeface="Calibri" panose="020F0502020204030204" pitchFamily="34" charset="0"/>
              </a:rPr>
              <a:t>TEŞEKKÜRLER</a:t>
            </a:r>
            <a:endParaRPr lang="en-US" sz="3000" dirty="0">
              <a:solidFill>
                <a:schemeClr val="bg1"/>
              </a:solidFill>
            </a:endParaRPr>
          </a:p>
        </p:txBody>
      </p:sp>
      <p:sp>
        <p:nvSpPr>
          <p:cNvPr id="22" name="Rectangle 5">
            <a:extLst>
              <a:ext uri="{FF2B5EF4-FFF2-40B4-BE49-F238E27FC236}">
                <a16:creationId xmlns:a16="http://schemas.microsoft.com/office/drawing/2014/main" id="{DF0B4A77-BDDB-46C2-B169-38433E7B88E3}"/>
              </a:ext>
            </a:extLst>
          </p:cNvPr>
          <p:cNvSpPr/>
          <p:nvPr/>
        </p:nvSpPr>
        <p:spPr>
          <a:xfrm>
            <a:off x="448706" y="2563624"/>
            <a:ext cx="7961461" cy="1363861"/>
          </a:xfrm>
          <a:custGeom>
            <a:avLst/>
            <a:gdLst>
              <a:gd name="connsiteX0" fmla="*/ 0 w 8633012"/>
              <a:gd name="connsiteY0" fmla="*/ 0 h 1432112"/>
              <a:gd name="connsiteX1" fmla="*/ 8633012 w 8633012"/>
              <a:gd name="connsiteY1" fmla="*/ 0 h 1432112"/>
              <a:gd name="connsiteX2" fmla="*/ 8633012 w 8633012"/>
              <a:gd name="connsiteY2" fmla="*/ 1432112 h 1432112"/>
              <a:gd name="connsiteX3" fmla="*/ 0 w 8633012"/>
              <a:gd name="connsiteY3" fmla="*/ 1432112 h 1432112"/>
              <a:gd name="connsiteX4" fmla="*/ 0 w 8633012"/>
              <a:gd name="connsiteY4" fmla="*/ 0 h 1432112"/>
              <a:gd name="connsiteX0" fmla="*/ 0 w 8633012"/>
              <a:gd name="connsiteY0" fmla="*/ 0 h 1432112"/>
              <a:gd name="connsiteX1" fmla="*/ 8633012 w 8633012"/>
              <a:gd name="connsiteY1" fmla="*/ 0 h 1432112"/>
              <a:gd name="connsiteX2" fmla="*/ 7738783 w 8633012"/>
              <a:gd name="connsiteY2" fmla="*/ 1432112 h 1432112"/>
              <a:gd name="connsiteX3" fmla="*/ 0 w 8633012"/>
              <a:gd name="connsiteY3" fmla="*/ 1432112 h 1432112"/>
              <a:gd name="connsiteX4" fmla="*/ 0 w 8633012"/>
              <a:gd name="connsiteY4" fmla="*/ 0 h 1432112"/>
              <a:gd name="connsiteX0" fmla="*/ 0 w 8633012"/>
              <a:gd name="connsiteY0" fmla="*/ 0 h 1482155"/>
              <a:gd name="connsiteX1" fmla="*/ 8633012 w 8633012"/>
              <a:gd name="connsiteY1" fmla="*/ 0 h 1482155"/>
              <a:gd name="connsiteX2" fmla="*/ 7909982 w 8633012"/>
              <a:gd name="connsiteY2" fmla="*/ 1482155 h 1482155"/>
              <a:gd name="connsiteX3" fmla="*/ 0 w 8633012"/>
              <a:gd name="connsiteY3" fmla="*/ 1432112 h 1482155"/>
              <a:gd name="connsiteX4" fmla="*/ 0 w 8633012"/>
              <a:gd name="connsiteY4" fmla="*/ 0 h 14821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3012" h="1482155">
                <a:moveTo>
                  <a:pt x="0" y="0"/>
                </a:moveTo>
                <a:lnTo>
                  <a:pt x="8633012" y="0"/>
                </a:lnTo>
                <a:lnTo>
                  <a:pt x="7909982" y="1482155"/>
                </a:lnTo>
                <a:lnTo>
                  <a:pt x="0" y="1432112"/>
                </a:lnTo>
                <a:lnTo>
                  <a:pt x="0" y="0"/>
                </a:lnTo>
                <a:close/>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Graphic 1">
            <a:extLst>
              <a:ext uri="{FF2B5EF4-FFF2-40B4-BE49-F238E27FC236}">
                <a16:creationId xmlns:a16="http://schemas.microsoft.com/office/drawing/2014/main" id="{309B0F52-4E3A-4227-B00D-80C26A35B26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34956" y="2818686"/>
            <a:ext cx="647700" cy="733425"/>
          </a:xfrm>
          <a:prstGeom prst="rect">
            <a:avLst/>
          </a:prstGeom>
        </p:spPr>
      </p:pic>
      <p:pic>
        <p:nvPicPr>
          <p:cNvPr id="7" name="Graphic 5">
            <a:extLst>
              <a:ext uri="{FF2B5EF4-FFF2-40B4-BE49-F238E27FC236}">
                <a16:creationId xmlns:a16="http://schemas.microsoft.com/office/drawing/2014/main" id="{A2F23520-03B6-4AF6-ABFB-E95BE5C6927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298555" y="304524"/>
            <a:ext cx="1631414" cy="595350"/>
          </a:xfrm>
          <a:prstGeom prst="rect">
            <a:avLst/>
          </a:prstGeom>
        </p:spPr>
      </p:pic>
      <p:pic>
        <p:nvPicPr>
          <p:cNvPr id="8" name="Resim 7">
            <a:extLst>
              <a:ext uri="{FF2B5EF4-FFF2-40B4-BE49-F238E27FC236}">
                <a16:creationId xmlns:a16="http://schemas.microsoft.com/office/drawing/2014/main" id="{E61F084B-EB04-4DF0-BCCB-BE58D0B411C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943203" y="6483710"/>
            <a:ext cx="444796" cy="193424"/>
          </a:xfrm>
          <a:prstGeom prst="rect">
            <a:avLst/>
          </a:prstGeom>
        </p:spPr>
      </p:pic>
      <p:pic>
        <p:nvPicPr>
          <p:cNvPr id="9" name="Resim 8">
            <a:extLst>
              <a:ext uri="{FF2B5EF4-FFF2-40B4-BE49-F238E27FC236}">
                <a16:creationId xmlns:a16="http://schemas.microsoft.com/office/drawing/2014/main" id="{C018598B-C6D6-4512-976F-8DA611187CF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479253" y="6496410"/>
            <a:ext cx="676925" cy="168024"/>
          </a:xfrm>
          <a:prstGeom prst="rect">
            <a:avLst/>
          </a:prstGeom>
        </p:spPr>
      </p:pic>
      <p:pic>
        <p:nvPicPr>
          <p:cNvPr id="10" name="Resim 9">
            <a:extLst>
              <a:ext uri="{FF2B5EF4-FFF2-40B4-BE49-F238E27FC236}">
                <a16:creationId xmlns:a16="http://schemas.microsoft.com/office/drawing/2014/main" id="{75F60024-2781-4E3F-839D-F8F01789CF2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247432" y="6429817"/>
            <a:ext cx="528305" cy="247317"/>
          </a:xfrm>
          <a:prstGeom prst="rect">
            <a:avLst/>
          </a:prstGeom>
        </p:spPr>
      </p:pic>
      <p:pic>
        <p:nvPicPr>
          <p:cNvPr id="11" name="Resim 10">
            <a:extLst>
              <a:ext uri="{FF2B5EF4-FFF2-40B4-BE49-F238E27FC236}">
                <a16:creationId xmlns:a16="http://schemas.microsoft.com/office/drawing/2014/main" id="{B62748D7-35AE-4439-A788-AD290B2F19C4}"/>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0862286" y="6464029"/>
            <a:ext cx="508191" cy="183561"/>
          </a:xfrm>
          <a:prstGeom prst="rect">
            <a:avLst/>
          </a:prstGeom>
        </p:spPr>
      </p:pic>
      <p:pic>
        <p:nvPicPr>
          <p:cNvPr id="12" name="Resim 11">
            <a:extLst>
              <a:ext uri="{FF2B5EF4-FFF2-40B4-BE49-F238E27FC236}">
                <a16:creationId xmlns:a16="http://schemas.microsoft.com/office/drawing/2014/main" id="{36A42EC4-A82C-4FEA-8D01-AB284C939B59}"/>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498169" y="6483710"/>
            <a:ext cx="431800" cy="166915"/>
          </a:xfrm>
          <a:prstGeom prst="rect">
            <a:avLst/>
          </a:prstGeom>
        </p:spPr>
      </p:pic>
    </p:spTree>
    <p:extLst>
      <p:ext uri="{BB962C8B-B14F-4D97-AF65-F5344CB8AC3E}">
        <p14:creationId xmlns:p14="http://schemas.microsoft.com/office/powerpoint/2010/main" val="497844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heel(4)">
                                      <p:cBhvr>
                                        <p:cTn id="7" dur="2000"/>
                                        <p:tgtEl>
                                          <p:spTgt spid="22"/>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1500"/>
                                        <p:tgtEl>
                                          <p:spTgt spid="2"/>
                                        </p:tgtEl>
                                      </p:cBhvr>
                                    </p:animEffect>
                                  </p:childTnLst>
                                </p:cTn>
                              </p:par>
                            </p:childTnLst>
                          </p:cTn>
                        </p:par>
                        <p:par>
                          <p:cTn id="12" fill="hold">
                            <p:stCondLst>
                              <p:cond delay="3500"/>
                            </p:stCondLst>
                            <p:childTnLst>
                              <p:par>
                                <p:cTn id="13" presetID="10" presetClass="entr" presetSubtype="0"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796</TotalTime>
  <Words>387</Words>
  <Application>Microsoft Office PowerPoint</Application>
  <PresentationFormat>Geniş ekran</PresentationFormat>
  <Paragraphs>20</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Arial</vt:lpstr>
      <vt:lpstr>Calibri</vt:lpstr>
      <vt:lpstr>Calibri Light</vt:lpstr>
      <vt:lpstr>Nexa Bold</vt:lpstr>
      <vt:lpstr>NexaBold</vt:lpstr>
      <vt:lpstr>Office Theme</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Batuhan Bayrak</dc:creator>
  <cp:lastModifiedBy>Onur KARA</cp:lastModifiedBy>
  <cp:revision>123</cp:revision>
  <dcterms:created xsi:type="dcterms:W3CDTF">2021-02-26T19:15:16Z</dcterms:created>
  <dcterms:modified xsi:type="dcterms:W3CDTF">2023-05-30T05:44:43Z</dcterms:modified>
</cp:coreProperties>
</file>